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0" r:id="rId3"/>
    <p:sldId id="296" r:id="rId4"/>
    <p:sldId id="290" r:id="rId5"/>
    <p:sldId id="295" r:id="rId6"/>
    <p:sldId id="297" r:id="rId7"/>
  </p:sldIdLst>
  <p:sldSz cx="9144000" cy="6858000" type="screen4x3"/>
  <p:notesSz cx="6789738" cy="9929813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4514"/>
    <a:srgbClr val="E78E24"/>
    <a:srgbClr val="EEA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15" autoAdjust="0"/>
  </p:normalViewPr>
  <p:slideViewPr>
    <p:cSldViewPr snapToGrid="0" snapToObjects="1">
      <p:cViewPr varScale="1">
        <p:scale>
          <a:sx n="98" d="100"/>
          <a:sy n="98" d="100"/>
        </p:scale>
        <p:origin x="18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70F1729-00D6-44DD-9DCA-9C066A4304C2}" type="datetime1">
              <a:rPr lang="en-US"/>
              <a:pPr>
                <a:defRPr/>
              </a:pPr>
              <a:t>3/17/2016</a:t>
            </a:fld>
            <a:endParaRPr lang="en-US" dirty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AFECF60-3140-49FC-B1B8-70828BB116F7}" type="slidenum">
              <a:rPr lang="en-US" altLang="nl-NL"/>
              <a:pPr/>
              <a:t>‹#›</a:t>
            </a:fld>
            <a:endParaRPr lang="en-US" altLang="nl-NL" dirty="0"/>
          </a:p>
        </p:txBody>
      </p:sp>
    </p:spTree>
    <p:extLst>
      <p:ext uri="{BB962C8B-B14F-4D97-AF65-F5344CB8AC3E}">
        <p14:creationId xmlns:p14="http://schemas.microsoft.com/office/powerpoint/2010/main" val="134931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A8A5AC0A-49F7-4266-BFD2-3F74FDF702A7}" type="datetime1">
              <a:rPr lang="en-US"/>
              <a:pPr>
                <a:defRPr/>
              </a:pPr>
              <a:t>3/17/2016</a:t>
            </a:fld>
            <a:endParaRPr lang="en-US" dirty="0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0838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8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4B3BDB0-0DFD-4B13-B819-E6A304AE1B11}" type="slidenum">
              <a:rPr lang="en-US" altLang="nl-NL"/>
              <a:pPr/>
              <a:t>‹#›</a:t>
            </a:fld>
            <a:endParaRPr lang="en-US" altLang="nl-NL" dirty="0"/>
          </a:p>
        </p:txBody>
      </p:sp>
    </p:spTree>
    <p:extLst>
      <p:ext uri="{BB962C8B-B14F-4D97-AF65-F5344CB8AC3E}">
        <p14:creationId xmlns:p14="http://schemas.microsoft.com/office/powerpoint/2010/main" val="18984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2295888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en-US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278157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en-US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022524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14255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2697610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en-US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28684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C3A7A-D9FF-4DE3-80D3-61DABAF2E5DA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1AAD5-352C-4A8E-98D3-C701910124E4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56426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40703-9AF8-4DC3-89A2-D9FC35185A13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081DA-5C76-4D29-A756-C7076DEA3729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43777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CCCB0-D43B-441F-BFDE-AA2E6EF1867E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3E93C-6E1B-44CE-B2D2-1D0467B5C565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4959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4091A-0868-4FA9-AEB1-57DCC0089D73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0F31D-67AE-4E28-968D-A85BC6E97A3D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34462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BDA5-5A66-428D-BEB9-29C602235DF2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B617C-ADF7-46A2-971A-F566B96B8530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66395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637F5-37AD-4E80-8520-F6AF33A7C031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7F482-3F30-4864-B1F8-4C53322AB18B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32834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A846-0565-49EF-A566-770E87FC0BB0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AD0EE-BB64-44F8-9206-14B4C422926C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35029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301AA-C0FB-42B0-8F93-C347753228BB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83F03-F5A6-4835-9BBA-9AF8D5DA9769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99135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7AA3E-591E-4793-B587-80F011528CBD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03769-174C-439B-965A-85021CBE64AB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33074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5059D-19D6-4D19-A866-0DF69F99919B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5F65D-165B-443D-87E5-5614811EEEAC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64492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BCA4-E389-49E1-A91C-308935170C02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B5686-84CF-4999-A6C5-401CB44313AA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411204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tekststijl van het model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1F5D132-0B8F-4048-B137-0ABEFD8C57BC}" type="datetime1">
              <a:rPr lang="nl-NL"/>
              <a:pPr>
                <a:defRPr/>
              </a:pPr>
              <a:t>17-3-2016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FD99AB8-5828-4356-98B4-E57B53F73C92}" type="slidenum">
              <a:rPr lang="nl-NL" altLang="nl-NL"/>
              <a:pPr/>
              <a:t>‹#›</a:t>
            </a:fld>
            <a:endParaRPr lang="nl-NL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Afbeelding 14" descr="samenleving_d7_duo_def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20" b="43719"/>
          <a:stretch>
            <a:fillRect/>
          </a:stretch>
        </p:blipFill>
        <p:spPr bwMode="auto">
          <a:xfrm>
            <a:off x="566738" y="0"/>
            <a:ext cx="8577262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Afbeelding 7" descr="logo_risb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1098550"/>
            <a:ext cx="29718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hoek 10"/>
          <p:cNvSpPr/>
          <p:nvPr/>
        </p:nvSpPr>
        <p:spPr>
          <a:xfrm>
            <a:off x="566738" y="1035050"/>
            <a:ext cx="8577262" cy="63500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 </a:t>
            </a:r>
          </a:p>
        </p:txBody>
      </p:sp>
      <p:sp>
        <p:nvSpPr>
          <p:cNvPr id="2053" name="Subtitel 6"/>
          <p:cNvSpPr>
            <a:spLocks noGrp="1"/>
          </p:cNvSpPr>
          <p:nvPr>
            <p:ph type="subTitle" idx="1"/>
          </p:nvPr>
        </p:nvSpPr>
        <p:spPr>
          <a:xfrm>
            <a:off x="566738" y="4773613"/>
            <a:ext cx="6400800" cy="1120775"/>
          </a:xfrm>
        </p:spPr>
        <p:txBody>
          <a:bodyPr lIns="180000" anchor="b"/>
          <a:lstStyle/>
          <a:p>
            <a:pPr algn="l" eaLnBrk="1" hangingPunct="1"/>
            <a:r>
              <a:rPr lang="nl-NL" altLang="nl-NL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Gerard Baars</a:t>
            </a:r>
            <a:endParaRPr lang="nl-NL" altLang="nl-NL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r>
              <a:rPr lang="nl-NL" altLang="nl-NL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Drs. Paul van Wensveen</a:t>
            </a:r>
            <a:endParaRPr lang="nl-NL" altLang="nl-NL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r>
              <a:rPr lang="nl-NL" altLang="nl-NL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Peter Hermus</a:t>
            </a:r>
            <a:endParaRPr lang="nl-NL" altLang="nl-NL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hthoek 16"/>
          <p:cNvSpPr/>
          <p:nvPr/>
        </p:nvSpPr>
        <p:spPr>
          <a:xfrm flipV="1">
            <a:off x="0" y="6110288"/>
            <a:ext cx="9144000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5" name="Subtitel 6"/>
          <p:cNvSpPr>
            <a:spLocks/>
          </p:cNvSpPr>
          <p:nvPr/>
        </p:nvSpPr>
        <p:spPr bwMode="auto">
          <a:xfrm>
            <a:off x="547688" y="2489200"/>
            <a:ext cx="767715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2400" b="1" i="1" dirty="0" smtClean="0"/>
              <a:t>Impact of insufficient grades in a compensatory grading system on student progress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nl-NL" altLang="nl-NL" sz="20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566738" y="0"/>
            <a:ext cx="8577262" cy="1035050"/>
          </a:xfrm>
          <a:prstGeom prst="rect">
            <a:avLst/>
          </a:prstGeom>
          <a:solidFill>
            <a:srgbClr val="EEA5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5" name="Titel 22"/>
          <p:cNvSpPr>
            <a:spLocks noGrp="1"/>
          </p:cNvSpPr>
          <p:nvPr>
            <p:ph type="title" idx="4294967295"/>
          </p:nvPr>
        </p:nvSpPr>
        <p:spPr>
          <a:xfrm>
            <a:off x="566738" y="1279525"/>
            <a:ext cx="8170862" cy="649288"/>
          </a:xfrm>
        </p:spPr>
        <p:txBody>
          <a:bodyPr lIns="360000" anchor="t"/>
          <a:lstStyle/>
          <a:p>
            <a:pPr algn="l" eaLnBrk="1" hangingPunct="1"/>
            <a:r>
              <a:rPr lang="en-US" altLang="nl-N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altLang="nl-N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2" name="Tijdelijke aanduiding voor tekst 23"/>
          <p:cNvSpPr>
            <a:spLocks noGrp="1"/>
          </p:cNvSpPr>
          <p:nvPr>
            <p:ph type="body" sz="half" idx="4294967295"/>
          </p:nvPr>
        </p:nvSpPr>
        <p:spPr>
          <a:xfrm>
            <a:off x="566738" y="2301875"/>
            <a:ext cx="7997825" cy="3991380"/>
          </a:xfrm>
        </p:spPr>
        <p:txBody>
          <a:bodyPr lIns="360000"/>
          <a:lstStyle/>
          <a:p>
            <a:pPr marL="533400" indent="-533400"/>
            <a:r>
              <a:rPr lang="nl-NL" altLang="nl-NL" sz="1600" dirty="0" smtClean="0">
                <a:latin typeface="Arial" panose="020B0604020202020204" pitchFamily="34" charset="0"/>
              </a:rPr>
              <a:t>In </a:t>
            </a:r>
            <a:r>
              <a:rPr lang="nl-NL" altLang="nl-NL" sz="1600" dirty="0">
                <a:latin typeface="Arial" panose="020B0604020202020204" pitchFamily="34" charset="0"/>
              </a:rPr>
              <a:t>the last </a:t>
            </a:r>
            <a:r>
              <a:rPr lang="nl-NL" altLang="nl-NL" sz="1600" dirty="0" smtClean="0">
                <a:latin typeface="Arial" panose="020B0604020202020204" pitchFamily="34" charset="0"/>
              </a:rPr>
              <a:t>couple of years</a:t>
            </a:r>
            <a:r>
              <a:rPr lang="nl-NL" altLang="nl-NL" sz="1600" dirty="0">
                <a:latin typeface="Arial" panose="020B0604020202020204" pitchFamily="34" charset="0"/>
              </a:rPr>
              <a:t>, all </a:t>
            </a:r>
            <a:r>
              <a:rPr lang="en-US" sz="1600" dirty="0">
                <a:latin typeface="Arial" panose="020B0604020202020204" pitchFamily="34" charset="0"/>
              </a:rPr>
              <a:t>schools of Erasmus University Rotterdam have implemented Nominal= </a:t>
            </a:r>
            <a:r>
              <a:rPr lang="en-US" sz="1600" dirty="0" smtClean="0">
                <a:latin typeface="Arial" panose="020B0604020202020204" pitchFamily="34" charset="0"/>
              </a:rPr>
              <a:t>Normal</a:t>
            </a:r>
            <a:r>
              <a:rPr lang="en-US" sz="1600" dirty="0">
                <a:latin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</a:rPr>
              <a:t>(N=N)</a:t>
            </a:r>
            <a:endParaRPr lang="nl-NL" altLang="nl-NL" sz="1600" dirty="0">
              <a:latin typeface="Arial" panose="020B0604020202020204" pitchFamily="34" charset="0"/>
            </a:endParaRPr>
          </a:p>
          <a:p>
            <a:pPr marL="533400" indent="-533400"/>
            <a:endParaRPr lang="nl-NL" altLang="nl-NL" sz="1600" dirty="0" smtClean="0">
              <a:latin typeface="Arial" panose="020B0604020202020204" pitchFamily="34" charset="0"/>
            </a:endParaRPr>
          </a:p>
          <a:p>
            <a:pPr marL="533400" indent="-533400"/>
            <a:r>
              <a:rPr lang="en-US" sz="1600" dirty="0">
                <a:latin typeface="Arial" panose="020B0604020202020204" pitchFamily="34" charset="0"/>
              </a:rPr>
              <a:t>Aim: to </a:t>
            </a:r>
            <a:r>
              <a:rPr lang="en-US" sz="1600" dirty="0">
                <a:latin typeface="Arial" panose="020B0604020202020204" pitchFamily="34" charset="0"/>
              </a:rPr>
              <a:t>improve </a:t>
            </a:r>
            <a:r>
              <a:rPr lang="en-US" sz="1600" dirty="0">
                <a:latin typeface="Arial" panose="020B0604020202020204" pitchFamily="34" charset="0"/>
              </a:rPr>
              <a:t>student success in the first </a:t>
            </a:r>
            <a:r>
              <a:rPr lang="en-US" sz="1600" dirty="0" smtClean="0">
                <a:latin typeface="Arial" panose="020B0604020202020204" pitchFamily="34" charset="0"/>
              </a:rPr>
              <a:t>year in order to start the </a:t>
            </a:r>
            <a:r>
              <a:rPr lang="en-US" sz="1600" dirty="0">
                <a:latin typeface="Arial" panose="020B0604020202020204" pitchFamily="34" charset="0"/>
              </a:rPr>
              <a:t>second year without any study delay</a:t>
            </a:r>
            <a:endParaRPr lang="nl-NL" altLang="nl-NL" sz="1600" dirty="0">
              <a:latin typeface="Arial" panose="020B0604020202020204" pitchFamily="34" charset="0"/>
            </a:endParaRPr>
          </a:p>
          <a:p>
            <a:pPr marL="533400" indent="-533400"/>
            <a:endParaRPr lang="nl-NL" altLang="nl-NL" sz="1600" dirty="0" smtClean="0">
              <a:latin typeface="Arial" panose="020B0604020202020204" pitchFamily="34" charset="0"/>
            </a:endParaRPr>
          </a:p>
          <a:p>
            <a:pPr marL="533400" indent="-533400"/>
            <a:r>
              <a:rPr lang="en-US" altLang="nl-NL" sz="1600" dirty="0" smtClean="0">
                <a:latin typeface="Arial" panose="020B0604020202020204" pitchFamily="34" charset="0"/>
              </a:rPr>
              <a:t>Four measures in the first year:</a:t>
            </a:r>
          </a:p>
          <a:p>
            <a:pPr lvl="2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Introduction of 60 ECTS as the minimum credit requirement for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first year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Limitation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the number of allowed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re-examinations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Introduction of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some sort of compensation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insufficient grades</a:t>
            </a:r>
          </a:p>
          <a:p>
            <a:pPr lvl="2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of active learning</a:t>
            </a:r>
          </a:p>
          <a:p>
            <a:pPr lvl="2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r>
              <a:rPr lang="en-US" altLang="nl-NL" sz="1600" dirty="0" smtClean="0">
                <a:latin typeface="Arial" panose="020B0604020202020204" pitchFamily="34" charset="0"/>
              </a:rPr>
              <a:t>Compensation: within certain limitations students can compensate for insufficient grades with higher grades on other courses</a:t>
            </a:r>
            <a:endParaRPr lang="en-US" altLang="nl-NL" sz="1600" dirty="0">
              <a:latin typeface="Arial" panose="020B0604020202020204" pitchFamily="34" charset="0"/>
            </a:endParaRPr>
          </a:p>
          <a:p>
            <a:pPr lvl="2"/>
            <a:endParaRPr lang="nl-N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 flipV="1">
            <a:off x="0" y="1089025"/>
            <a:ext cx="9144000" cy="17463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 flipV="1">
            <a:off x="0" y="6573838"/>
            <a:ext cx="9144000" cy="17462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566738" y="1035050"/>
            <a:ext cx="8577262" cy="63500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 </a:t>
            </a:r>
          </a:p>
        </p:txBody>
      </p:sp>
      <p:sp>
        <p:nvSpPr>
          <p:cNvPr id="20" name="Rechthoek 19"/>
          <p:cNvSpPr/>
          <p:nvPr/>
        </p:nvSpPr>
        <p:spPr>
          <a:xfrm flipV="1">
            <a:off x="0" y="6110288"/>
            <a:ext cx="9144000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 flipV="1">
            <a:off x="539750" y="2120900"/>
            <a:ext cx="8577263" cy="17463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 flipV="1">
            <a:off x="539750" y="1928813"/>
            <a:ext cx="8577263" cy="17462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hthoek 9"/>
          <p:cNvSpPr/>
          <p:nvPr/>
        </p:nvSpPr>
        <p:spPr>
          <a:xfrm rot="5400000" flipV="1">
            <a:off x="-2870993" y="3420268"/>
            <a:ext cx="6858000" cy="174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566738" y="0"/>
            <a:ext cx="8577262" cy="1035050"/>
          </a:xfrm>
          <a:prstGeom prst="rect">
            <a:avLst/>
          </a:prstGeom>
          <a:solidFill>
            <a:srgbClr val="EEA5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5" name="Titel 22"/>
          <p:cNvSpPr>
            <a:spLocks noGrp="1"/>
          </p:cNvSpPr>
          <p:nvPr>
            <p:ph type="title" idx="4294967295"/>
          </p:nvPr>
        </p:nvSpPr>
        <p:spPr>
          <a:xfrm>
            <a:off x="566738" y="1279525"/>
            <a:ext cx="8170862" cy="649288"/>
          </a:xfrm>
        </p:spPr>
        <p:txBody>
          <a:bodyPr lIns="360000" anchor="t"/>
          <a:lstStyle/>
          <a:p>
            <a:pPr algn="l" eaLnBrk="1" hangingPunct="1"/>
            <a:r>
              <a:rPr lang="en-US" altLang="nl-N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questions</a:t>
            </a:r>
            <a:endParaRPr lang="en-US" altLang="nl-N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2" name="Tijdelijke aanduiding voor tekst 23"/>
          <p:cNvSpPr>
            <a:spLocks noGrp="1"/>
          </p:cNvSpPr>
          <p:nvPr>
            <p:ph type="body" sz="half" idx="4294967295"/>
          </p:nvPr>
        </p:nvSpPr>
        <p:spPr>
          <a:xfrm>
            <a:off x="566738" y="2428875"/>
            <a:ext cx="7997825" cy="3543300"/>
          </a:xfrm>
        </p:spPr>
        <p:txBody>
          <a:bodyPr lIns="360000"/>
          <a:lstStyle/>
          <a:p>
            <a:pPr marL="533400" indent="-533400"/>
            <a:r>
              <a:rPr lang="en-US" sz="1600" dirty="0">
                <a:latin typeface="Arial" panose="020B0604020202020204" pitchFamily="34" charset="0"/>
              </a:rPr>
              <a:t>To what extent </a:t>
            </a:r>
            <a:r>
              <a:rPr lang="en-US" sz="1600" dirty="0">
                <a:latin typeface="Arial" panose="020B0604020202020204" pitchFamily="34" charset="0"/>
              </a:rPr>
              <a:t>did students of cohort 2012 use </a:t>
            </a:r>
            <a:r>
              <a:rPr lang="en-US" sz="1600" dirty="0">
                <a:latin typeface="Arial" panose="020B0604020202020204" pitchFamily="34" charset="0"/>
              </a:rPr>
              <a:t>the </a:t>
            </a:r>
            <a:r>
              <a:rPr lang="en-US" sz="1600" dirty="0">
                <a:latin typeface="Arial" panose="020B0604020202020204" pitchFamily="34" charset="0"/>
              </a:rPr>
              <a:t>compensation regulation in </a:t>
            </a:r>
            <a:r>
              <a:rPr lang="en-US" sz="1600" dirty="0">
                <a:latin typeface="Arial" panose="020B0604020202020204" pitchFamily="34" charset="0"/>
              </a:rPr>
              <a:t>the first </a:t>
            </a:r>
            <a:r>
              <a:rPr lang="en-US" sz="1600" dirty="0">
                <a:latin typeface="Arial" panose="020B0604020202020204" pitchFamily="34" charset="0"/>
              </a:rPr>
              <a:t>year?</a:t>
            </a:r>
            <a:endParaRPr lang="nl-NL" altLang="nl-NL" sz="1600" dirty="0">
              <a:latin typeface="Arial" panose="020B0604020202020204" pitchFamily="34" charset="0"/>
            </a:endParaRPr>
          </a:p>
          <a:p>
            <a:pPr marL="533400" indent="-533400"/>
            <a:endParaRPr lang="nl-NL" altLang="nl-NL" sz="1600" dirty="0" smtClean="0">
              <a:latin typeface="Arial" panose="020B0604020202020204" pitchFamily="34" charset="0"/>
            </a:endParaRPr>
          </a:p>
          <a:p>
            <a:pPr marL="533400" indent="-533400"/>
            <a:r>
              <a:rPr lang="en-US" sz="1600" dirty="0">
                <a:latin typeface="Arial" panose="020B0604020202020204" pitchFamily="34" charset="0"/>
              </a:rPr>
              <a:t>Did the group </a:t>
            </a:r>
            <a:r>
              <a:rPr lang="en-US" sz="1600" dirty="0">
                <a:latin typeface="Arial" panose="020B0604020202020204" pitchFamily="34" charset="0"/>
              </a:rPr>
              <a:t>of students who </a:t>
            </a:r>
            <a:r>
              <a:rPr lang="en-US" sz="1600" dirty="0" smtClean="0">
                <a:latin typeface="Arial" panose="020B0604020202020204" pitchFamily="34" charset="0"/>
              </a:rPr>
              <a:t>used the </a:t>
            </a:r>
            <a:r>
              <a:rPr lang="en-US" sz="1600" dirty="0">
                <a:latin typeface="Arial" panose="020B0604020202020204" pitchFamily="34" charset="0"/>
              </a:rPr>
              <a:t>compensation </a:t>
            </a:r>
            <a:r>
              <a:rPr lang="en-US" sz="1600" dirty="0">
                <a:latin typeface="Arial" panose="020B0604020202020204" pitchFamily="34" charset="0"/>
              </a:rPr>
              <a:t>regulation </a:t>
            </a:r>
            <a:r>
              <a:rPr lang="en-US" sz="1600" dirty="0" smtClean="0">
                <a:latin typeface="Arial" panose="020B0604020202020204" pitchFamily="34" charset="0"/>
              </a:rPr>
              <a:t>earn significantly </a:t>
            </a:r>
            <a:r>
              <a:rPr lang="en-US" sz="1600" dirty="0">
                <a:latin typeface="Arial" panose="020B0604020202020204" pitchFamily="34" charset="0"/>
              </a:rPr>
              <a:t>fewer credits </a:t>
            </a:r>
            <a:r>
              <a:rPr lang="en-US" sz="1600" dirty="0">
                <a:latin typeface="Arial" panose="020B0604020202020204" pitchFamily="34" charset="0"/>
              </a:rPr>
              <a:t>after </a:t>
            </a:r>
            <a:r>
              <a:rPr lang="en-US" sz="1600" dirty="0">
                <a:latin typeface="Arial" panose="020B0604020202020204" pitchFamily="34" charset="0"/>
              </a:rPr>
              <a:t>two years </a:t>
            </a:r>
            <a:r>
              <a:rPr lang="en-US" sz="1600" dirty="0">
                <a:latin typeface="Arial" panose="020B0604020202020204" pitchFamily="34" charset="0"/>
              </a:rPr>
              <a:t>of study than </a:t>
            </a:r>
            <a:r>
              <a:rPr lang="en-US" sz="1600" dirty="0">
                <a:latin typeface="Arial" panose="020B0604020202020204" pitchFamily="34" charset="0"/>
              </a:rPr>
              <a:t>the group of students who did not make use of the </a:t>
            </a:r>
            <a:r>
              <a:rPr lang="en-US" sz="1600" dirty="0">
                <a:latin typeface="Arial" panose="020B0604020202020204" pitchFamily="34" charset="0"/>
              </a:rPr>
              <a:t>compensation regulation?</a:t>
            </a:r>
            <a:endParaRPr lang="nl-NL" altLang="nl-NL" sz="1600" dirty="0">
              <a:latin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 flipV="1">
            <a:off x="0" y="1089025"/>
            <a:ext cx="9144000" cy="17463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 flipV="1">
            <a:off x="0" y="6573838"/>
            <a:ext cx="9144000" cy="17462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566738" y="1035050"/>
            <a:ext cx="8577262" cy="63500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 </a:t>
            </a:r>
          </a:p>
        </p:txBody>
      </p:sp>
      <p:sp>
        <p:nvSpPr>
          <p:cNvPr id="20" name="Rechthoek 19"/>
          <p:cNvSpPr/>
          <p:nvPr/>
        </p:nvSpPr>
        <p:spPr>
          <a:xfrm flipV="1">
            <a:off x="0" y="6110288"/>
            <a:ext cx="9144000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 flipV="1">
            <a:off x="539750" y="2120900"/>
            <a:ext cx="8577263" cy="17463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 flipV="1">
            <a:off x="539750" y="1928813"/>
            <a:ext cx="8577263" cy="17462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hthoek 9"/>
          <p:cNvSpPr/>
          <p:nvPr/>
        </p:nvSpPr>
        <p:spPr>
          <a:xfrm rot="5400000" flipV="1">
            <a:off x="-2870993" y="3420268"/>
            <a:ext cx="6858000" cy="174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3646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566738" y="0"/>
            <a:ext cx="8577262" cy="1035050"/>
          </a:xfrm>
          <a:prstGeom prst="rect">
            <a:avLst/>
          </a:prstGeom>
          <a:solidFill>
            <a:srgbClr val="EEA5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99" name="Titel 22"/>
          <p:cNvSpPr>
            <a:spLocks noGrp="1"/>
          </p:cNvSpPr>
          <p:nvPr>
            <p:ph type="title" idx="4294967295"/>
          </p:nvPr>
        </p:nvSpPr>
        <p:spPr>
          <a:xfrm>
            <a:off x="566737" y="1279525"/>
            <a:ext cx="8550276" cy="649288"/>
          </a:xfrm>
        </p:spPr>
        <p:txBody>
          <a:bodyPr lIns="360000" anchor="t"/>
          <a:lstStyle/>
          <a:p>
            <a:pPr algn="l" eaLnBrk="1" hangingPunct="1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Use of </a:t>
            </a:r>
            <a:r>
              <a:rPr lang="nl-NL" alt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compensation 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regulation in the first year </a:t>
            </a:r>
            <a:endParaRPr lang="en-US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 flipV="1">
            <a:off x="0" y="1089025"/>
            <a:ext cx="9144000" cy="17463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 flipV="1">
            <a:off x="0" y="6573838"/>
            <a:ext cx="9144000" cy="17462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566738" y="1035050"/>
            <a:ext cx="8577262" cy="63500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 </a:t>
            </a:r>
          </a:p>
        </p:txBody>
      </p:sp>
      <p:sp>
        <p:nvSpPr>
          <p:cNvPr id="20" name="Rechthoek 19"/>
          <p:cNvSpPr/>
          <p:nvPr/>
        </p:nvSpPr>
        <p:spPr>
          <a:xfrm flipV="1">
            <a:off x="243192" y="6314569"/>
            <a:ext cx="9144000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 flipV="1">
            <a:off x="539750" y="2120900"/>
            <a:ext cx="8577263" cy="17463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 flipV="1">
            <a:off x="539750" y="1928813"/>
            <a:ext cx="8577263" cy="17462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hthoek 9"/>
          <p:cNvSpPr/>
          <p:nvPr/>
        </p:nvSpPr>
        <p:spPr>
          <a:xfrm rot="5400000" flipV="1">
            <a:off x="-2870993" y="3420268"/>
            <a:ext cx="6858000" cy="174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042" y="2176559"/>
            <a:ext cx="7944503" cy="439727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566738" y="0"/>
            <a:ext cx="8577262" cy="1035050"/>
          </a:xfrm>
          <a:prstGeom prst="rect">
            <a:avLst/>
          </a:prstGeom>
          <a:solidFill>
            <a:srgbClr val="EEA5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99" name="Titel 22"/>
          <p:cNvSpPr>
            <a:spLocks noGrp="1"/>
          </p:cNvSpPr>
          <p:nvPr>
            <p:ph type="title" idx="4294967295"/>
          </p:nvPr>
        </p:nvSpPr>
        <p:spPr>
          <a:xfrm>
            <a:off x="826851" y="1131239"/>
            <a:ext cx="8170862" cy="655781"/>
          </a:xfrm>
        </p:spPr>
        <p:txBody>
          <a:bodyPr lIns="360000" anchor="t"/>
          <a:lstStyle/>
          <a:p>
            <a:pPr algn="l" eaLnBrk="1" hangingPunct="1"/>
            <a:r>
              <a:rPr lang="nl-NL" alt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Effect of usage of compensation regulation on number of credits after two years</a:t>
            </a:r>
            <a:endParaRPr lang="en-US" alt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 flipV="1">
            <a:off x="0" y="1089025"/>
            <a:ext cx="9144000" cy="17463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 flipV="1">
            <a:off x="0" y="6573838"/>
            <a:ext cx="9144000" cy="17462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566738" y="1035050"/>
            <a:ext cx="8577262" cy="63500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 </a:t>
            </a:r>
          </a:p>
        </p:txBody>
      </p:sp>
      <p:sp>
        <p:nvSpPr>
          <p:cNvPr id="20" name="Rechthoek 19"/>
          <p:cNvSpPr/>
          <p:nvPr/>
        </p:nvSpPr>
        <p:spPr>
          <a:xfrm flipV="1">
            <a:off x="0" y="6110288"/>
            <a:ext cx="9144000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 flipV="1">
            <a:off x="539750" y="2120900"/>
            <a:ext cx="8577263" cy="17463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 flipV="1">
            <a:off x="539750" y="1928813"/>
            <a:ext cx="8577263" cy="17462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hthoek 9"/>
          <p:cNvSpPr/>
          <p:nvPr/>
        </p:nvSpPr>
        <p:spPr>
          <a:xfrm rot="5400000" flipV="1">
            <a:off x="-2870993" y="3420268"/>
            <a:ext cx="6858000" cy="174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51" y="1996441"/>
            <a:ext cx="7898860" cy="480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017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566738" y="0"/>
            <a:ext cx="8577262" cy="1035050"/>
          </a:xfrm>
          <a:prstGeom prst="rect">
            <a:avLst/>
          </a:prstGeom>
          <a:solidFill>
            <a:srgbClr val="EEA5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5" name="Titel 22"/>
          <p:cNvSpPr>
            <a:spLocks noGrp="1"/>
          </p:cNvSpPr>
          <p:nvPr>
            <p:ph type="title" idx="4294967295"/>
          </p:nvPr>
        </p:nvSpPr>
        <p:spPr>
          <a:xfrm>
            <a:off x="566738" y="1279525"/>
            <a:ext cx="8170862" cy="649288"/>
          </a:xfrm>
        </p:spPr>
        <p:txBody>
          <a:bodyPr lIns="360000" anchor="t"/>
          <a:lstStyle/>
          <a:p>
            <a:pPr algn="l" eaLnBrk="1" hangingPunct="1"/>
            <a:r>
              <a:rPr lang="en-US" altLang="nl-N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altLang="nl-N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2" name="Tijdelijke aanduiding voor tekst 23"/>
          <p:cNvSpPr>
            <a:spLocks noGrp="1"/>
          </p:cNvSpPr>
          <p:nvPr>
            <p:ph type="body" sz="half" idx="4294967295"/>
          </p:nvPr>
        </p:nvSpPr>
        <p:spPr>
          <a:xfrm>
            <a:off x="566738" y="2428875"/>
            <a:ext cx="7997825" cy="3543300"/>
          </a:xfrm>
        </p:spPr>
        <p:txBody>
          <a:bodyPr lIns="360000"/>
          <a:lstStyle/>
          <a:p>
            <a:pPr marL="533400" indent="-533400"/>
            <a:r>
              <a:rPr lang="en-US" altLang="nl-NL" sz="1600" dirty="0" smtClean="0">
                <a:latin typeface="Arial" panose="020B0604020202020204" pitchFamily="34" charset="0"/>
              </a:rPr>
              <a:t>Use of compensation:</a:t>
            </a:r>
          </a:p>
          <a:p>
            <a:pPr marL="933450" lvl="1" indent="-533400"/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almost all programs </a:t>
            </a:r>
            <a:r>
              <a:rPr lang="en-US" alt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&gt;50% students 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has not compensated for insufficient grades in the first year. A very small percentage of students has compensated for more than two insufficient grades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nl-NL" sz="1200" dirty="0" smtClean="0">
                <a:latin typeface="Arial" panose="020B0604020202020204" pitchFamily="34" charset="0"/>
              </a:rPr>
              <a:t/>
            </a:r>
            <a:br>
              <a:rPr lang="en-US" altLang="nl-NL" sz="1200" dirty="0" smtClean="0">
                <a:latin typeface="Arial" panose="020B0604020202020204" pitchFamily="34" charset="0"/>
              </a:rPr>
            </a:br>
            <a:endParaRPr lang="nl-NL" altLang="nl-NL" sz="1200" dirty="0">
              <a:latin typeface="Arial" panose="020B0604020202020204" pitchFamily="34" charset="0"/>
            </a:endParaRPr>
          </a:p>
          <a:p>
            <a:pPr marL="533400" indent="-533400"/>
            <a:r>
              <a:rPr lang="en-US" altLang="nl-NL" sz="1600" dirty="0" smtClean="0">
                <a:latin typeface="Arial" panose="020B0604020202020204" pitchFamily="34" charset="0"/>
              </a:rPr>
              <a:t>Number of credits after 2 years:</a:t>
            </a:r>
          </a:p>
          <a:p>
            <a:pPr marL="933450" lvl="1" indent="-533400"/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some of the programs, there is little to no difference in the number of credits obtained after two years of study among the compensation groups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a number of other programs, there is a difference between the compensation groups. 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Students who did not make use of the compensation regulation earned more credits 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after two years than </a:t>
            </a:r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students who used the </a:t>
            </a:r>
            <a:r>
              <a:rPr lang="en-US" alt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nl-NL" alt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alt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endParaRPr lang="en-US" altLang="nl-NL" sz="1600" dirty="0">
              <a:latin typeface="Arial" panose="020B0604020202020204" pitchFamily="34" charset="0"/>
            </a:endParaRPr>
          </a:p>
          <a:p>
            <a:pPr marL="533400" indent="-533400"/>
            <a:r>
              <a:rPr lang="en-US" altLang="nl-NL" sz="1600" dirty="0">
                <a:latin typeface="Arial" panose="020B0604020202020204" pitchFamily="34" charset="0"/>
              </a:rPr>
              <a:t>Evidence-based recommendation: </a:t>
            </a:r>
            <a:r>
              <a:rPr lang="en-US" altLang="nl-NL" sz="1600" dirty="0" smtClean="0">
                <a:latin typeface="Arial" panose="020B0604020202020204" pitchFamily="34" charset="0"/>
              </a:rPr>
              <a:t>limit the number of compensations in the first year to a maximum of 2.</a:t>
            </a:r>
          </a:p>
          <a:p>
            <a:pPr lvl="2"/>
            <a:r>
              <a:rPr lang="en-US" altLang="nl-NL" sz="1400" dirty="0">
                <a:latin typeface="Arial" panose="020B0604020202020204" pitchFamily="34" charset="0"/>
                <a:cs typeface="Arial" panose="020B0604020202020204" pitchFamily="34" charset="0"/>
              </a:rPr>
              <a:t>Group with </a:t>
            </a:r>
            <a:r>
              <a:rPr lang="en-US" alt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or more </a:t>
            </a:r>
            <a:r>
              <a:rPr lang="en-US" alt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grades </a:t>
            </a:r>
            <a:r>
              <a:rPr lang="en-US" alt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compensated is small</a:t>
            </a:r>
          </a:p>
          <a:p>
            <a:pPr lvl="2"/>
            <a:r>
              <a:rPr lang="en-US" altLang="nl-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This latter groups shows the weakest study progress after two years</a:t>
            </a:r>
          </a:p>
          <a:p>
            <a:pPr lvl="2"/>
            <a:endParaRPr lang="nl-NL" alt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/>
            <a:endParaRPr lang="nl-NL" altLang="nl-NL" sz="1600" dirty="0" smtClean="0">
              <a:latin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 flipV="1">
            <a:off x="0" y="1089025"/>
            <a:ext cx="9144000" cy="17463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 flipV="1">
            <a:off x="0" y="6573838"/>
            <a:ext cx="9144000" cy="17462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566738" y="1035050"/>
            <a:ext cx="8577262" cy="63500"/>
          </a:xfrm>
          <a:prstGeom prst="rect">
            <a:avLst/>
          </a:prstGeom>
          <a:solidFill>
            <a:srgbClr val="5C451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 </a:t>
            </a:r>
          </a:p>
        </p:txBody>
      </p:sp>
      <p:sp>
        <p:nvSpPr>
          <p:cNvPr id="20" name="Rechthoek 19"/>
          <p:cNvSpPr/>
          <p:nvPr/>
        </p:nvSpPr>
        <p:spPr>
          <a:xfrm flipV="1">
            <a:off x="0" y="6110288"/>
            <a:ext cx="9144000" cy="17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 flipV="1">
            <a:off x="539750" y="2120900"/>
            <a:ext cx="8577263" cy="17463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 flipV="1">
            <a:off x="539750" y="1928813"/>
            <a:ext cx="8577263" cy="17462"/>
          </a:xfrm>
          <a:prstGeom prst="rect">
            <a:avLst/>
          </a:prstGeom>
          <a:solidFill>
            <a:srgbClr val="EEA52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hthoek 9"/>
          <p:cNvSpPr/>
          <p:nvPr/>
        </p:nvSpPr>
        <p:spPr>
          <a:xfrm rot="5400000" flipV="1">
            <a:off x="-2870993" y="3420268"/>
            <a:ext cx="6858000" cy="1746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0250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360000" tIns="187200" rIns="91440" bIns="45720" rtlCol="0" anchor="t" anchorCtr="0"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>
            <a:srgbClr val="EEA521"/>
          </a:buClr>
          <a:buSzPct val="128000"/>
          <a:tabLst/>
          <a:defRPr kumimoji="0" sz="3000" u="none" strike="noStrike" kern="1200" cap="none" spc="0" normalizeH="0" baseline="0" noProof="0" dirty="0" smtClean="0">
            <a:ln>
              <a:noFill/>
            </a:ln>
            <a:effectLst/>
            <a:uLnTx/>
            <a:uFillTx/>
            <a:latin typeface="Arial"/>
            <a:ea typeface="+mn-ea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</TotalTime>
  <Words>245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ヒラギノ角ゴ Pro W3</vt:lpstr>
      <vt:lpstr>Calibri</vt:lpstr>
      <vt:lpstr>Office-thema</vt:lpstr>
      <vt:lpstr>PowerPoint Presentation</vt:lpstr>
      <vt:lpstr>Background</vt:lpstr>
      <vt:lpstr>Research questions</vt:lpstr>
      <vt:lpstr>Use of the compensation regulation in the first year </vt:lpstr>
      <vt:lpstr>Effect of usage of compensation regulation on number of credits after two years</vt:lpstr>
      <vt:lpstr>Conclusions</vt:lpstr>
    </vt:vector>
  </TitlesOfParts>
  <Company>Funcke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 talent in de klas</dc:title>
  <dc:creator>Harold de Haan</dc:creator>
  <cp:lastModifiedBy>Gerard Baars</cp:lastModifiedBy>
  <cp:revision>133</cp:revision>
  <cp:lastPrinted>2016-03-17T14:41:29Z</cp:lastPrinted>
  <dcterms:created xsi:type="dcterms:W3CDTF">2010-10-20T07:39:20Z</dcterms:created>
  <dcterms:modified xsi:type="dcterms:W3CDTF">2016-03-17T15:06:19Z</dcterms:modified>
</cp:coreProperties>
</file>