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63" r:id="rId4"/>
    <p:sldId id="264" r:id="rId5"/>
    <p:sldId id="267" r:id="rId6"/>
    <p:sldId id="266" r:id="rId7"/>
    <p:sldId id="265" r:id="rId8"/>
    <p:sldId id="268" r:id="rId9"/>
    <p:sldId id="269" r:id="rId10"/>
    <p:sldId id="259" r:id="rId11"/>
    <p:sldId id="258" r:id="rId12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577"/>
    <a:srgbClr val="0000CC"/>
    <a:srgbClr val="0092A7"/>
    <a:srgbClr val="5692C9"/>
    <a:srgbClr val="EB7D11"/>
    <a:srgbClr val="007A45"/>
    <a:srgbClr val="DC002E"/>
    <a:srgbClr val="A6006A"/>
    <a:srgbClr val="D4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5148" autoAdjust="0"/>
  </p:normalViewPr>
  <p:slideViewPr>
    <p:cSldViewPr>
      <p:cViewPr varScale="1">
        <p:scale>
          <a:sx n="107" d="100"/>
          <a:sy n="10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altLang="nl-N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altLang="nl-N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  <a:p>
            <a:pPr lvl="1"/>
            <a:r>
              <a:rPr lang="en-US" altLang="nl-NL" smtClean="0"/>
              <a:t>Tweede niveau</a:t>
            </a:r>
          </a:p>
          <a:p>
            <a:pPr lvl="2"/>
            <a:r>
              <a:rPr lang="en-US" altLang="nl-NL" smtClean="0"/>
              <a:t>Derde niveau</a:t>
            </a:r>
          </a:p>
          <a:p>
            <a:pPr lvl="3"/>
            <a:r>
              <a:rPr lang="en-US" altLang="nl-NL" smtClean="0"/>
              <a:t>Vierde niveau</a:t>
            </a:r>
          </a:p>
          <a:p>
            <a:pPr lvl="4"/>
            <a:r>
              <a:rPr lang="en-US" altLang="nl-NL" smtClean="0"/>
              <a:t>Vijfde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altLang="nl-N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DAE741E-B876-438D-BF38-B4E09FD97C4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1111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AFFA3-874E-417C-B3D9-66676871C631}" type="slidenum">
              <a:rPr lang="en-US" altLang="nl-NL"/>
              <a:pPr/>
              <a:t>1</a:t>
            </a:fld>
            <a:endParaRPr lang="en-US" altLang="nl-NL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smtClean="0"/>
              <a:t>I am going to try to summarize 107 years</a:t>
            </a:r>
            <a:r>
              <a:rPr lang="en-US" altLang="nl-NL" baseline="0" dirty="0" smtClean="0"/>
              <a:t> of research, in about 7 minutes.</a:t>
            </a:r>
            <a:endParaRPr lang="nl-NL" alt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5057775"/>
            <a:ext cx="9144000" cy="1438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0"/>
            <a:ext cx="9144000" cy="4340225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Char char="•"/>
            </a:pPr>
            <a:endParaRPr lang="nl-NL" altLang="nl-NL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916862" cy="1439862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nl-NL" noProof="0" smtClean="0"/>
              <a:t>Click to edit Master title style</a:t>
            </a: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3024188" y="6521450"/>
            <a:ext cx="611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1600" b="1"/>
              <a:t>Universiteit Leiden. Bij ons leer je de wereld kennen.</a:t>
            </a:r>
          </a:p>
        </p:txBody>
      </p:sp>
      <p:pic>
        <p:nvPicPr>
          <p:cNvPr id="5191" name="Picture 71" descr="Logo ICL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5638800"/>
            <a:ext cx="185896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0" y="6508750"/>
            <a:ext cx="9144000" cy="304800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altLang="nl-NL" sz="1400" b="1"/>
              <a:t>ICLON, Interfacultair Centrum voor Lerarenopleiding, Onderwijsontwikkeling en Nascholing</a:t>
            </a:r>
          </a:p>
        </p:txBody>
      </p:sp>
      <p:pic>
        <p:nvPicPr>
          <p:cNvPr id="5194" name="Picture 74" descr="Logo-UniversiteitLeiden-CMYK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229225"/>
            <a:ext cx="267335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51204C-F32F-4F1C-BEDE-845FE0A16ABB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8398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3" y="333375"/>
            <a:ext cx="2033587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5949950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FD6E77-C523-455E-A540-A5C0C500C7C2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2098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452490-4B8B-4823-A360-ECC7CD62AB9A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7005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0125AA-76A1-4F78-B10E-E42B411675A0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7329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39909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268413"/>
            <a:ext cx="399256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478CCB-A7B3-43DC-AD05-73E360D85CA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1902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FF4182-4F5F-4E2F-9290-27A3A629D5B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94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E69225-47A9-4C56-A57E-90E240B90FBC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9448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89F6D5-6571-4D50-A417-D27982587DB8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431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E8F7C1-D94F-4914-845E-C9219127DAFF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7117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BE07F6-33A8-4C2A-AB4B-4DA093A6B9DB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8781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9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1359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Titel van de dia</a:t>
            </a: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6524625"/>
            <a:ext cx="9144000" cy="360363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88" name="Text Box 64"/>
          <p:cNvSpPr txBox="1">
            <a:spLocks noChangeArrowheads="1"/>
          </p:cNvSpPr>
          <p:nvPr/>
        </p:nvSpPr>
        <p:spPr bwMode="auto">
          <a:xfrm>
            <a:off x="3024188" y="6521450"/>
            <a:ext cx="611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1600" b="1"/>
              <a:t>Universiteit Leiden. Bij ons leer je de wereld kennen.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1359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Tekst</a:t>
            </a:r>
          </a:p>
          <a:p>
            <a:pPr lvl="0"/>
            <a:r>
              <a:rPr lang="en-US" altLang="nl-NL" smtClean="0"/>
              <a:t>Tekst</a:t>
            </a:r>
          </a:p>
          <a:p>
            <a:pPr lvl="1"/>
            <a:r>
              <a:rPr lang="en-US" altLang="nl-NL" smtClean="0"/>
              <a:t>Tekst</a:t>
            </a:r>
          </a:p>
          <a:p>
            <a:pPr lvl="2"/>
            <a:r>
              <a:rPr lang="en-US" altLang="nl-NL" smtClean="0"/>
              <a:t>Tekst</a:t>
            </a:r>
          </a:p>
          <a:p>
            <a:pPr lvl="3"/>
            <a:r>
              <a:rPr lang="en-US" altLang="nl-NL" smtClean="0"/>
              <a:t>Tekst</a:t>
            </a:r>
          </a:p>
          <a:p>
            <a:pPr lvl="4"/>
            <a:r>
              <a:rPr lang="en-US" altLang="nl-NL" smtClean="0"/>
              <a:t>Tekst</a:t>
            </a:r>
          </a:p>
          <a:p>
            <a:pPr lvl="4"/>
            <a:r>
              <a:rPr lang="en-US" altLang="nl-NL" smtClean="0"/>
              <a:t>Tekst</a:t>
            </a:r>
          </a:p>
          <a:p>
            <a:pPr lvl="0"/>
            <a:endParaRPr lang="en-US" altLang="nl-NL" smtClean="0"/>
          </a:p>
        </p:txBody>
      </p:sp>
      <p:sp>
        <p:nvSpPr>
          <p:cNvPr id="1091" name="Text Box 67"/>
          <p:cNvSpPr txBox="1">
            <a:spLocks noChangeArrowheads="1"/>
          </p:cNvSpPr>
          <p:nvPr/>
        </p:nvSpPr>
        <p:spPr bwMode="auto">
          <a:xfrm>
            <a:off x="0" y="6524625"/>
            <a:ext cx="9144000" cy="304800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altLang="nl-NL" sz="1400" b="1"/>
              <a:t>ICLON, Interfacultair Centrum voor Lerarenopleiding, Onderwijsontwikkeling en Nascholing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526213"/>
            <a:ext cx="129698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/>
            </a:lvl1pPr>
          </a:lstStyle>
          <a:p>
            <a:fld id="{3216C938-2C8B-411C-AB4D-B4E334A186A6}" type="slidenum">
              <a:rPr lang="en-US" altLang="nl-NL"/>
              <a:pPr/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0" y="1196752"/>
            <a:ext cx="9144000" cy="1512887"/>
          </a:xfrm>
          <a:noFill/>
          <a:ln/>
        </p:spPr>
        <p:txBody>
          <a:bodyPr/>
          <a:lstStyle/>
          <a:p>
            <a:r>
              <a:rPr lang="en-US" sz="4000" b="0" dirty="0"/>
              <a:t>Increasing </a:t>
            </a:r>
            <a:r>
              <a:rPr lang="en-US" sz="4000" dirty="0"/>
              <a:t>long-term learning </a:t>
            </a:r>
            <a:r>
              <a:rPr lang="en-US" sz="4000" b="0" dirty="0"/>
              <a:t>in MOOCs </a:t>
            </a:r>
            <a:r>
              <a:rPr lang="en-US" sz="4000" b="0" dirty="0" smtClean="0"/>
              <a:t/>
            </a:r>
            <a:br>
              <a:rPr lang="en-US" sz="4000" b="0" dirty="0" smtClean="0"/>
            </a:br>
            <a:r>
              <a:rPr lang="en-US" sz="3200" b="0" dirty="0" smtClean="0"/>
              <a:t>through </a:t>
            </a:r>
            <a:r>
              <a:rPr lang="en-US" sz="4000" b="0" dirty="0" smtClean="0"/>
              <a:t/>
            </a:r>
            <a:br>
              <a:rPr lang="en-US" sz="4000" b="0" dirty="0" smtClean="0"/>
            </a:br>
            <a:r>
              <a:rPr lang="en-US" sz="4000" dirty="0" smtClean="0"/>
              <a:t>evidence-based learning </a:t>
            </a:r>
            <a:r>
              <a:rPr lang="en-US" sz="4000" dirty="0"/>
              <a:t>strategies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51520" y="4509120"/>
            <a:ext cx="3744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altLang="nl-NL" dirty="0" smtClean="0"/>
              <a:t>Tim van der Zee</a:t>
            </a:r>
            <a:endParaRPr lang="nl-NL" altLang="nl-NL" dirty="0"/>
          </a:p>
        </p:txBody>
      </p:sp>
      <p:sp>
        <p:nvSpPr>
          <p:cNvPr id="2" name="Rectangle 1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220072" y="4509120"/>
            <a:ext cx="3744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 err="1" smtClean="0"/>
              <a:t>Twitter</a:t>
            </a:r>
            <a:r>
              <a:rPr lang="nl-NL" altLang="nl-NL" dirty="0" smtClean="0"/>
              <a:t>: @</a:t>
            </a:r>
            <a:r>
              <a:rPr lang="nl-NL" altLang="nl-NL" dirty="0" err="1" smtClean="0"/>
              <a:t>Research_Tim</a:t>
            </a:r>
            <a:endParaRPr lang="nl-NL" alt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10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/>
              <a:t>How to </a:t>
            </a:r>
            <a:r>
              <a:rPr lang="en-US" altLang="nl-NL" sz="4000" i="1" dirty="0"/>
              <a:t>design</a:t>
            </a:r>
            <a:r>
              <a:rPr lang="en-US" altLang="nl-NL" sz="4000" dirty="0"/>
              <a:t> courses</a:t>
            </a:r>
            <a:r>
              <a:rPr lang="en-US" altLang="nl-NL" sz="4000" dirty="0" smtClean="0"/>
              <a:t>?</a:t>
            </a:r>
          </a:p>
          <a:p>
            <a:pPr marL="0" indent="0" algn="ctr">
              <a:buNone/>
            </a:pPr>
            <a:endParaRPr lang="en-US" altLang="nl-NL" sz="4000" dirty="0"/>
          </a:p>
          <a:p>
            <a:pPr marL="0" indent="0" algn="ctr">
              <a:buNone/>
            </a:pPr>
            <a:r>
              <a:rPr lang="en-US" altLang="nl-NL" sz="4000" dirty="0" smtClean="0"/>
              <a:t>What to </a:t>
            </a:r>
            <a:r>
              <a:rPr lang="en-US" altLang="nl-NL" sz="4000" i="1" dirty="0" smtClean="0"/>
              <a:t>advise</a:t>
            </a:r>
            <a:r>
              <a:rPr lang="en-US" altLang="nl-NL" sz="4000" dirty="0" smtClean="0"/>
              <a:t> students?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35937" cy="633413"/>
          </a:xfrm>
        </p:spPr>
        <p:txBody>
          <a:bodyPr/>
          <a:lstStyle/>
          <a:p>
            <a:pPr algn="ctr"/>
            <a:r>
              <a:rPr lang="en-US" dirty="0" smtClean="0"/>
              <a:t>Five guidelines to promote</a:t>
            </a:r>
            <a:br>
              <a:rPr lang="en-US" dirty="0" smtClean="0"/>
            </a:br>
            <a:r>
              <a:rPr lang="en-US" dirty="0" smtClean="0"/>
              <a:t>long-term learning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35937" cy="4752529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Retrieval Practice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Feedback </a:t>
            </a:r>
            <a:endParaRPr lang="en-US" i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Elaborative self-explanation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Repeated distributed practice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Interleaved practice</a:t>
            </a:r>
          </a:p>
          <a:p>
            <a:pPr marL="914400" lvl="1" indent="-514350"/>
            <a:r>
              <a:rPr lang="en-US" dirty="0" smtClean="0"/>
              <a:t>Not like this: AABBCC</a:t>
            </a:r>
          </a:p>
          <a:p>
            <a:pPr marL="914400" lvl="1" indent="-514350"/>
            <a:r>
              <a:rPr lang="en-US" dirty="0" smtClean="0"/>
              <a:t>But like this:</a:t>
            </a:r>
            <a:r>
              <a:rPr lang="en-US" dirty="0"/>
              <a:t> </a:t>
            </a:r>
            <a:r>
              <a:rPr lang="en-US" dirty="0" smtClean="0"/>
              <a:t>ACBCAB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52490-4B8B-4823-A360-ECC7CD62AB9A}" type="slidenum">
              <a:rPr lang="en-US" altLang="nl-NL" smtClean="0"/>
              <a:pPr/>
              <a:t>11</a:t>
            </a:fld>
            <a:endParaRPr lang="en-US" altLang="nl-NL"/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31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2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/>
              <a:t>How to </a:t>
            </a:r>
            <a:r>
              <a:rPr lang="en-US" altLang="nl-NL" sz="4000" i="1" dirty="0"/>
              <a:t>design</a:t>
            </a:r>
            <a:r>
              <a:rPr lang="en-US" altLang="nl-NL" sz="4000" dirty="0"/>
              <a:t> courses</a:t>
            </a:r>
            <a:r>
              <a:rPr lang="en-US" altLang="nl-NL" sz="4000" dirty="0" smtClean="0"/>
              <a:t>?</a:t>
            </a:r>
          </a:p>
          <a:p>
            <a:pPr marL="0" indent="0" algn="ctr">
              <a:buNone/>
            </a:pPr>
            <a:endParaRPr lang="en-US" altLang="nl-NL" sz="4000" dirty="0"/>
          </a:p>
          <a:p>
            <a:pPr marL="0" indent="0" algn="ctr">
              <a:buNone/>
            </a:pPr>
            <a:r>
              <a:rPr lang="en-US" altLang="nl-NL" sz="4000" dirty="0" smtClean="0"/>
              <a:t>What to </a:t>
            </a:r>
            <a:r>
              <a:rPr lang="en-US" altLang="nl-NL" sz="4000" i="1" dirty="0" smtClean="0"/>
              <a:t>advise</a:t>
            </a:r>
            <a:r>
              <a:rPr lang="en-US" altLang="nl-NL" sz="4000" dirty="0" smtClean="0"/>
              <a:t> students?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8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3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watch more videos,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grades.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4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read more texts,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grades.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1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5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read more wiki’s,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grades.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4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6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make more assignments,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grades.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7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makes more quizzes,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grades.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8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8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click more,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grades.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36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8ADE-1004-4F5A-B616-640417C60B5E}" type="slidenum">
              <a:rPr lang="en-US" altLang="nl-NL"/>
              <a:pPr/>
              <a:t>9</a:t>
            </a:fld>
            <a:endParaRPr lang="en-US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5937" cy="55442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altLang="nl-NL" sz="4000" dirty="0" smtClean="0"/>
              <a:t>Students who do more X,</a:t>
            </a:r>
          </a:p>
          <a:p>
            <a:pPr marL="0" indent="0" algn="ctr">
              <a:buNone/>
            </a:pPr>
            <a:r>
              <a:rPr lang="en-US" altLang="nl-NL" sz="4000" dirty="0" smtClean="0"/>
              <a:t>have better Y.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5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DBEFF1"/>
      </a:hlink>
      <a:folHlink>
        <a:srgbClr val="DBEFF1"/>
      </a:folHlink>
    </a:clrScheme>
    <a:fontScheme name="LEI-ICLON - blauw NL PPsjabloon 20130129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I-ICLON - blauw NL PPsjabloon 2013012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BBE0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D0EAE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E4F3F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154</Words>
  <Application>Microsoft Office PowerPoint</Application>
  <PresentationFormat>On-screen Show (4:3)</PresentationFormat>
  <Paragraphs>43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Increasing long-term learning in MOOCs  through  evidence-based learning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Five guidelines to promote long-term learning</vt:lpstr>
    </vt:vector>
  </TitlesOfParts>
  <Company>Universiteit Leiden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long-term learning in MOOCs  through  evidence-based learning strategies</dc:title>
  <dc:creator>Zee, T. van der</dc:creator>
  <cp:lastModifiedBy>Zee, T. van der</cp:lastModifiedBy>
  <cp:revision>14</cp:revision>
  <dcterms:created xsi:type="dcterms:W3CDTF">2016-03-01T14:31:27Z</dcterms:created>
  <dcterms:modified xsi:type="dcterms:W3CDTF">2016-03-17T10:23:39Z</dcterms:modified>
</cp:coreProperties>
</file>