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60" r:id="rId3"/>
    <p:sldId id="269" r:id="rId4"/>
  </p:sldIdLst>
  <p:sldSz cx="9144000" cy="6858000" type="screen4x3"/>
  <p:notesSz cx="6797675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86398" autoAdjust="0"/>
  </p:normalViewPr>
  <p:slideViewPr>
    <p:cSldViewPr snapToGrid="0" snapToObjects="1">
      <p:cViewPr varScale="1">
        <p:scale>
          <a:sx n="81" d="100"/>
          <a:sy n="81" d="100"/>
        </p:scale>
        <p:origin x="67" y="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4667C-540C-4A8C-9F2B-9028B2EDA9F3}" type="datetimeFigureOut">
              <a:rPr lang="nl-NL" smtClean="0"/>
              <a:t>16-3-2016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0B77A-FD6C-42DC-BF4F-DEDC70681EA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4908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16-03-2016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59410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59410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16-03-2016</a:t>
            </a:fld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900000"/>
            <a:ext cx="8172000" cy="461815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60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16-03-2016</a:t>
            </a:fld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5580000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5580000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Insert a picture and move it backwards with right mouse button &gt; send to back</a:t>
            </a:r>
            <a:endParaRPr lang="en-GB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3pPr>
              <a:defRPr baseline="0"/>
            </a:lvl3pPr>
            <a:lvl5pPr>
              <a:defRPr baseline="0"/>
            </a:lvl5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16-03-2016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smtClean="0"/>
              <a:t>Click to edit text</a:t>
            </a:r>
          </a:p>
          <a:p>
            <a:pPr lvl="1"/>
            <a:r>
              <a:rPr lang="en-GB" noProof="0" smtClean="0"/>
              <a:t>Second level text</a:t>
            </a:r>
          </a:p>
          <a:p>
            <a:pPr lvl="2"/>
            <a:r>
              <a:rPr lang="en-GB" noProof="0" smtClean="0"/>
              <a:t>Third level text</a:t>
            </a:r>
          </a:p>
          <a:p>
            <a:pPr lvl="3"/>
            <a:r>
              <a:rPr lang="en-GB" noProof="0" smtClean="0"/>
              <a:t>Forth level text</a:t>
            </a:r>
          </a:p>
          <a:p>
            <a:pPr lvl="4"/>
            <a:r>
              <a:rPr lang="en-GB" noProof="0" smtClean="0"/>
              <a:t>Fifth level text</a:t>
            </a:r>
            <a:endParaRPr lang="en-GB" noProof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16-03-2016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1296000"/>
            <a:ext cx="4014000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0" y="1295999"/>
            <a:ext cx="4015325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16-03-2016</a:t>
            </a:fld>
            <a:endParaRPr lang="en-GB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296000"/>
            <a:ext cx="4014000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600200"/>
            <a:ext cx="40140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16-03-2016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16-03-2016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50292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16-03-2016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308880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 </a:t>
            </a:r>
            <a:endParaRPr lang="en-GB" noProof="0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16-03-2016</a:t>
            </a:fld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1295401"/>
            <a:ext cx="8172000" cy="46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en-GB" noProof="0" smtClean="0"/>
              <a:pPr/>
              <a:t>16-03-2016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6217570"/>
            <a:ext cx="324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 baseline="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88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576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864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3pPr>
      <a:lvl4pPr marL="1152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440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Problem-based learning and study success</a:t>
            </a:r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Problem-based learning </a:t>
            </a:r>
            <a:r>
              <a:rPr lang="en-US" dirty="0" smtClean="0"/>
              <a:t>(</a:t>
            </a:r>
            <a:r>
              <a:rPr lang="en-US" b="1" dirty="0" smtClean="0"/>
              <a:t>PBL</a:t>
            </a:r>
            <a:r>
              <a:rPr lang="en-US" dirty="0" smtClean="0"/>
              <a:t>) is a </a:t>
            </a:r>
            <a:r>
              <a:rPr lang="en-US" dirty="0" smtClean="0">
                <a:solidFill>
                  <a:schemeClr val="accent6"/>
                </a:solidFill>
              </a:rPr>
              <a:t>student-centered</a:t>
            </a:r>
            <a:r>
              <a:rPr lang="en-US" dirty="0" smtClean="0"/>
              <a:t> instructional method, which emphasize </a:t>
            </a:r>
            <a:r>
              <a:rPr lang="en-US" dirty="0" smtClean="0">
                <a:solidFill>
                  <a:schemeClr val="accent6"/>
                </a:solidFill>
              </a:rPr>
              <a:t>collaboration in small groups</a:t>
            </a:r>
            <a:r>
              <a:rPr lang="en-US" dirty="0" smtClean="0"/>
              <a:t> and working with </a:t>
            </a:r>
            <a:r>
              <a:rPr lang="en-US" dirty="0" smtClean="0">
                <a:solidFill>
                  <a:schemeClr val="accent6"/>
                </a:solidFill>
              </a:rPr>
              <a:t>realistic problems</a:t>
            </a:r>
            <a:r>
              <a:rPr lang="en-US" dirty="0" smtClean="0"/>
              <a:t> under guidance of a </a:t>
            </a:r>
            <a:r>
              <a:rPr lang="en-US" dirty="0" smtClean="0">
                <a:solidFill>
                  <a:schemeClr val="accent6"/>
                </a:solidFill>
              </a:rPr>
              <a:t>tutor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Phases of PBL:</a:t>
            </a:r>
          </a:p>
          <a:p>
            <a:pPr marL="457200" indent="-457200" algn="ctr">
              <a:buAutoNum type="arabicParenR"/>
            </a:pPr>
            <a:r>
              <a:rPr lang="en-US" dirty="0" smtClean="0"/>
              <a:t>Pre-discussion</a:t>
            </a:r>
          </a:p>
          <a:p>
            <a:pPr marL="457200" indent="-457200" algn="ctr">
              <a:buAutoNum type="arabicParenR"/>
            </a:pPr>
            <a:r>
              <a:rPr lang="en-US" dirty="0" smtClean="0"/>
              <a:t>Self-study</a:t>
            </a:r>
          </a:p>
          <a:p>
            <a:pPr marL="457200" indent="-457200" algn="ctr">
              <a:buAutoNum type="arabicParenR"/>
            </a:pPr>
            <a:r>
              <a:rPr lang="en-US" dirty="0" smtClean="0"/>
              <a:t>Reporting phase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PBL is implemented at the </a:t>
            </a:r>
            <a:r>
              <a:rPr lang="en-US" i="1" dirty="0" smtClean="0"/>
              <a:t>Erasmus School of Law</a:t>
            </a:r>
            <a:endParaRPr lang="en-US" i="1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PBL is expected to influence students’ </a:t>
            </a:r>
            <a:r>
              <a:rPr lang="en-US" dirty="0" smtClean="0">
                <a:solidFill>
                  <a:schemeClr val="accent6"/>
                </a:solidFill>
              </a:rPr>
              <a:t>study strategies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6"/>
                </a:solidFill>
              </a:rPr>
              <a:t>motivation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219" y="6080289"/>
            <a:ext cx="5062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2"/>
                </a:solidFill>
              </a:rPr>
              <a:t>Marit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Wijnen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PhD candidate ESL</a:t>
            </a:r>
            <a:endParaRPr lang="nl-NL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Problem-based learning and study success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PBL is assumed to stimulate </a:t>
            </a:r>
            <a:r>
              <a:rPr lang="en-US" dirty="0" smtClean="0">
                <a:solidFill>
                  <a:schemeClr val="accent6"/>
                </a:solidFill>
              </a:rPr>
              <a:t>deep processing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6"/>
                </a:solidFill>
              </a:rPr>
              <a:t>self-regulation</a:t>
            </a:r>
            <a:r>
              <a:rPr lang="en-US" dirty="0" smtClean="0"/>
              <a:t>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Third-year Dutch law students lecture-based program VS. </a:t>
            </a:r>
            <a:r>
              <a:rPr lang="en-US" dirty="0"/>
              <a:t>third-year </a:t>
            </a:r>
            <a:r>
              <a:rPr lang="en-US" dirty="0" smtClean="0"/>
              <a:t>PBL Dutch </a:t>
            </a:r>
            <a:r>
              <a:rPr lang="en-US" dirty="0"/>
              <a:t>law </a:t>
            </a:r>
            <a:r>
              <a:rPr lang="en-US" dirty="0" smtClean="0"/>
              <a:t>students </a:t>
            </a:r>
          </a:p>
          <a:p>
            <a:pPr algn="ctr"/>
            <a:endParaRPr lang="en-US" dirty="0"/>
          </a:p>
          <a:p>
            <a:r>
              <a:rPr lang="en-US" dirty="0" smtClean="0"/>
              <a:t>Results showed:</a:t>
            </a:r>
          </a:p>
          <a:p>
            <a:pPr marL="342900" indent="-342900">
              <a:buFontTx/>
              <a:buChar char="-"/>
            </a:pPr>
            <a:r>
              <a:rPr lang="en-US" b="1" dirty="0" smtClean="0"/>
              <a:t>More deep </a:t>
            </a:r>
            <a:r>
              <a:rPr lang="en-US" b="1" dirty="0" smtClean="0"/>
              <a:t>processing for PBL students</a:t>
            </a:r>
            <a:r>
              <a:rPr lang="en-US" dirty="0" smtClean="0"/>
              <a:t>: </a:t>
            </a:r>
            <a:r>
              <a:rPr lang="en-US" dirty="0" smtClean="0"/>
              <a:t>in PBL students are stimulated to connect different concepts together </a:t>
            </a:r>
          </a:p>
          <a:p>
            <a:pPr marL="342900" indent="-342900">
              <a:buFontTx/>
              <a:buChar char="-"/>
            </a:pPr>
            <a:r>
              <a:rPr lang="en-US" b="1" dirty="0" smtClean="0"/>
              <a:t>More </a:t>
            </a:r>
            <a:r>
              <a:rPr lang="en-US" b="1" dirty="0"/>
              <a:t>self-regulation for PBL students </a:t>
            </a:r>
            <a:r>
              <a:rPr lang="en-US" dirty="0" smtClean="0"/>
              <a:t>: </a:t>
            </a:r>
            <a:r>
              <a:rPr lang="en-US" dirty="0" smtClean="0"/>
              <a:t>in PBL students plan and evaluate </a:t>
            </a:r>
          </a:p>
          <a:p>
            <a:pPr marL="342900" indent="-342900">
              <a:buFontTx/>
              <a:buChar char="-"/>
            </a:pPr>
            <a:r>
              <a:rPr lang="en-US" b="1" dirty="0" smtClean="0"/>
              <a:t>More external </a:t>
            </a:r>
            <a:r>
              <a:rPr lang="en-US" b="1" dirty="0"/>
              <a:t>regulation for PBL students </a:t>
            </a:r>
            <a:r>
              <a:rPr lang="en-US" dirty="0" smtClean="0"/>
              <a:t>: </a:t>
            </a:r>
            <a:r>
              <a:rPr lang="en-US" dirty="0" smtClean="0"/>
              <a:t>Several factors influence students, e.g. tutor, fellow students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58219" y="6080289"/>
            <a:ext cx="5062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2"/>
                </a:solidFill>
              </a:rPr>
              <a:t>Marit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Wijnen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PhD candidate ESL</a:t>
            </a:r>
            <a:endParaRPr lang="nl-NL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Problem-based learning and study success</a:t>
            </a:r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PBL is assumed to stimulate </a:t>
            </a:r>
            <a:r>
              <a:rPr lang="en-US" dirty="0" smtClean="0">
                <a:solidFill>
                  <a:schemeClr val="accent6"/>
                </a:solidFill>
              </a:rPr>
              <a:t>autonomy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competence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chemeClr val="accent6"/>
                </a:solidFill>
              </a:rPr>
              <a:t>relatedness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Autonomous motivation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Third-year Dutch law students lecture-based program VS. third-year PBL Dutch law students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Results showed:</a:t>
            </a:r>
          </a:p>
          <a:p>
            <a:pPr>
              <a:buFontTx/>
              <a:buChar char="-"/>
            </a:pPr>
            <a:r>
              <a:rPr lang="en-US" dirty="0" smtClean="0"/>
              <a:t>No </a:t>
            </a:r>
            <a:r>
              <a:rPr lang="en-US" dirty="0"/>
              <a:t>differences on autonomous and controlled </a:t>
            </a:r>
            <a:r>
              <a:rPr lang="en-US" dirty="0" smtClean="0"/>
              <a:t>motivation</a:t>
            </a:r>
          </a:p>
          <a:p>
            <a:pPr>
              <a:buFontTx/>
              <a:buChar char="-"/>
            </a:pPr>
            <a:r>
              <a:rPr lang="en-US" dirty="0"/>
              <a:t>No differences on feelings of autonomy and competence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PBL students report </a:t>
            </a:r>
            <a:r>
              <a:rPr lang="en-US" b="1" dirty="0" smtClean="0"/>
              <a:t>more</a:t>
            </a:r>
            <a:r>
              <a:rPr lang="en-US" dirty="0" smtClean="0"/>
              <a:t> feelings of </a:t>
            </a:r>
            <a:r>
              <a:rPr lang="en-US" b="1" dirty="0" smtClean="0"/>
              <a:t>relatedness</a:t>
            </a:r>
          </a:p>
          <a:p>
            <a:pPr lvl="1">
              <a:buFontTx/>
              <a:buChar char="-"/>
            </a:pPr>
            <a:r>
              <a:rPr lang="en-US" dirty="0" smtClean="0"/>
              <a:t>Working in </a:t>
            </a:r>
            <a:r>
              <a:rPr lang="en-US" dirty="0" smtClean="0">
                <a:solidFill>
                  <a:schemeClr val="accent6"/>
                </a:solidFill>
              </a:rPr>
              <a:t>small groups </a:t>
            </a:r>
            <a:r>
              <a:rPr lang="en-US" dirty="0" smtClean="0"/>
              <a:t>contributed to this feeling</a:t>
            </a:r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>
            <a:off x="4403938" y="1674626"/>
            <a:ext cx="348791" cy="443060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xtBox 7"/>
          <p:cNvSpPr txBox="1"/>
          <p:nvPr/>
        </p:nvSpPr>
        <p:spPr>
          <a:xfrm>
            <a:off x="358219" y="6080289"/>
            <a:ext cx="5062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2"/>
                </a:solidFill>
              </a:rPr>
              <a:t>Marit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Wijnen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PhD candidate ESL</a:t>
            </a:r>
            <a:endParaRPr lang="nl-N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94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Erasmus_Corporate_v1">
  <a:themeElements>
    <a:clrScheme name="EUR_ESL">
      <a:dk1>
        <a:srgbClr val="002328"/>
      </a:dk1>
      <a:lt1>
        <a:sysClr val="window" lastClr="FFFFFF"/>
      </a:lt1>
      <a:dk2>
        <a:srgbClr val="BC0436"/>
      </a:dk2>
      <a:lt2>
        <a:srgbClr val="9C9C9C"/>
      </a:lt2>
      <a:accent1>
        <a:srgbClr val="801A99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e2.potx" id="{91A6F19B-1627-48DA-98E7-F14FDCD95BC8}" vid="{9E373E47-EBED-4C2E-81E9-7C35F947BC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Erasmus_ESL_template_43_ENG</Template>
  <TotalTime>207</TotalTime>
  <Words>217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Museo Sans 100</vt:lpstr>
      <vt:lpstr>Museo Sans 500</vt:lpstr>
      <vt:lpstr>Museo Sans 700</vt:lpstr>
      <vt:lpstr>Museo Sans 900</vt:lpstr>
      <vt:lpstr>Erasmus_Corporate_v1</vt:lpstr>
      <vt:lpstr>Problem-based learning and study success</vt:lpstr>
      <vt:lpstr>Problem-based learning and study success</vt:lpstr>
      <vt:lpstr>Problem-based learning and study success</vt:lpstr>
    </vt:vector>
  </TitlesOfParts>
  <Manager/>
  <Company>EUR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Problem-based learning</dc:title>
  <dc:subject/>
  <dc:creator>Marit Wijnen</dc:creator>
  <cp:keywords/>
  <dc:description>ESL presentation_x000d_Version 3.0 - June 2015_x000d_Design: Fabrique_x000d_Template: Ton Persoon</dc:description>
  <cp:lastModifiedBy>Marit Wijnen</cp:lastModifiedBy>
  <cp:revision>22</cp:revision>
  <cp:lastPrinted>2016-03-16T11:21:02Z</cp:lastPrinted>
  <dcterms:created xsi:type="dcterms:W3CDTF">2016-03-15T15:39:36Z</dcterms:created>
  <dcterms:modified xsi:type="dcterms:W3CDTF">2016-03-16T15:17:40Z</dcterms:modified>
  <cp:category/>
</cp:coreProperties>
</file>