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3" r:id="rId3"/>
    <p:sldId id="279" r:id="rId4"/>
    <p:sldId id="352" r:id="rId5"/>
    <p:sldId id="349" r:id="rId6"/>
    <p:sldId id="351" r:id="rId7"/>
    <p:sldId id="316" r:id="rId8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E00"/>
    <a:srgbClr val="FFD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73763" autoAdjust="0"/>
  </p:normalViewPr>
  <p:slideViewPr>
    <p:cSldViewPr snapToGrid="0" snapToObjects="1">
      <p:cViewPr varScale="1">
        <p:scale>
          <a:sx n="86" d="100"/>
          <a:sy n="86" d="100"/>
        </p:scale>
        <p:origin x="22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4B1E8-12B5-46F8-A2A2-13F11636C9D5}" type="datetimeFigureOut">
              <a:rPr lang="en-GB" smtClean="0"/>
              <a:t>17-03-2016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902E-0817-4035-A48A-6C000A55B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537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17-03-2016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9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904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26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8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8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17-03-2016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2" y="1926348"/>
            <a:ext cx="5941025" cy="1512000"/>
          </a:xfrm>
        </p:spPr>
        <p:txBody>
          <a:bodyPr/>
          <a:lstStyle/>
          <a:p>
            <a:r>
              <a:rPr lang="en-US" b="1" dirty="0" smtClean="0"/>
              <a:t>Comparing Decision </a:t>
            </a:r>
            <a:br>
              <a:rPr lang="en-US" b="1" dirty="0" smtClean="0"/>
            </a:br>
            <a:r>
              <a:rPr lang="en-US" b="1" dirty="0" smtClean="0"/>
              <a:t>Rules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3" y="4624115"/>
            <a:ext cx="7858393" cy="1080000"/>
          </a:xfrm>
        </p:spPr>
        <p:txBody>
          <a:bodyPr/>
          <a:lstStyle/>
          <a:p>
            <a:r>
              <a:rPr lang="nl-NL" dirty="0" err="1"/>
              <a:t>Decision</a:t>
            </a:r>
            <a:r>
              <a:rPr lang="nl-NL" dirty="0"/>
              <a:t> </a:t>
            </a:r>
            <a:r>
              <a:rPr lang="nl-NL" dirty="0" err="1"/>
              <a:t>accuracy</a:t>
            </a:r>
            <a:r>
              <a:rPr lang="nl-NL" dirty="0"/>
              <a:t> of different </a:t>
            </a:r>
            <a:r>
              <a:rPr lang="nl-NL" dirty="0" err="1"/>
              <a:t>decision</a:t>
            </a:r>
            <a:r>
              <a:rPr lang="nl-NL" dirty="0"/>
              <a:t> </a:t>
            </a:r>
            <a:r>
              <a:rPr lang="nl-NL" dirty="0" err="1"/>
              <a:t>rules</a:t>
            </a:r>
            <a:r>
              <a:rPr lang="nl-NL" dirty="0"/>
              <a:t> </a:t>
            </a:r>
            <a:r>
              <a:rPr lang="nl-NL" dirty="0" err="1"/>
              <a:t>combining</a:t>
            </a:r>
            <a:r>
              <a:rPr lang="nl-NL" dirty="0"/>
              <a:t> multiple </a:t>
            </a:r>
            <a:r>
              <a:rPr lang="nl-NL" dirty="0" smtClean="0"/>
              <a:t>tests in </a:t>
            </a:r>
            <a:r>
              <a:rPr lang="nl-NL" dirty="0"/>
              <a:t>a </a:t>
            </a:r>
            <a:r>
              <a:rPr lang="nl-NL" dirty="0" err="1"/>
              <a:t>higher</a:t>
            </a:r>
            <a:r>
              <a:rPr lang="nl-NL" dirty="0"/>
              <a:t> </a:t>
            </a:r>
            <a:r>
              <a:rPr lang="nl-NL" dirty="0" err="1"/>
              <a:t>educational</a:t>
            </a:r>
            <a:r>
              <a:rPr lang="nl-NL" dirty="0"/>
              <a:t> context</a:t>
            </a:r>
          </a:p>
          <a:p>
            <a:r>
              <a:rPr lang="nl-NL" sz="1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Iris Yocarini, Samantha Bouwmeester, Guus Smeets, &amp; </a:t>
            </a:r>
            <a:r>
              <a:rPr lang="nl-NL" sz="18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Lidia</a:t>
            </a:r>
            <a:r>
              <a:rPr lang="nl-NL" sz="1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Arends</a:t>
            </a:r>
          </a:p>
          <a:p>
            <a:endParaRPr lang="nl-NL" dirty="0"/>
          </a:p>
        </p:txBody>
      </p:sp>
      <p:sp>
        <p:nvSpPr>
          <p:cNvPr id="4" name="Subtitel 2"/>
          <p:cNvSpPr txBox="1">
            <a:spLocks/>
          </p:cNvSpPr>
          <p:nvPr/>
        </p:nvSpPr>
        <p:spPr>
          <a:xfrm>
            <a:off x="7457116" y="5574806"/>
            <a:ext cx="5941025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6076950" y="6198602"/>
            <a:ext cx="1292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18/03/2016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4C57"/>
                </a:solidFill>
              </a:rPr>
              <a:t>Decision accuracy of BSA decision</a:t>
            </a:r>
            <a:endParaRPr lang="en-US" sz="3200" dirty="0">
              <a:solidFill>
                <a:srgbClr val="004C57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/>
              <a:t>Comparison decision based on true score vs. observed score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Compensatory vs. conjunctive decision rule</a:t>
            </a:r>
          </a:p>
          <a:p>
            <a:pPr lvl="1"/>
            <a:r>
              <a:rPr lang="en-US" sz="2400" dirty="0" smtClean="0"/>
              <a:t>Evaluation argument pro compensation: ‘average is more reliable’ </a:t>
            </a:r>
            <a:r>
              <a:rPr lang="en-US" sz="2400" dirty="0" smtClean="0">
                <a:sym typeface="Wingdings" panose="05000000000000000000" pitchFamily="2" charset="2"/>
              </a:rPr>
              <a:t> correct decision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pPr marL="288000" lvl="1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20094"/>
              </p:ext>
            </p:extLst>
          </p:nvPr>
        </p:nvGraphicFramePr>
        <p:xfrm>
          <a:off x="757145" y="2418840"/>
          <a:ext cx="7640757" cy="243312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37765"/>
                <a:gridCol w="1219518"/>
                <a:gridCol w="2291737"/>
                <a:gridCol w="2291737"/>
              </a:tblGrid>
              <a:tr h="463348">
                <a:tc rowSpan="2" gridSpan="2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0" noProof="0" dirty="0" smtClean="0"/>
                        <a:t>Decision based on </a:t>
                      </a:r>
                      <a:r>
                        <a:rPr lang="en-US" b="0" i="1" noProof="0" dirty="0" smtClean="0"/>
                        <a:t>true score</a:t>
                      </a:r>
                      <a:endParaRPr lang="en-US" b="0" i="1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91003">
                <a:tc gridSpan="2"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Negative BSA</a:t>
                      </a:r>
                      <a:endParaRPr lang="en-US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Positive </a:t>
                      </a:r>
                      <a:r>
                        <a:rPr lang="en-US" baseline="0" noProof="0" dirty="0" smtClean="0"/>
                        <a:t>BSA</a:t>
                      </a:r>
                      <a:endParaRPr lang="en-US" noProof="0" dirty="0"/>
                    </a:p>
                  </a:txBody>
                  <a:tcPr>
                    <a:noFill/>
                  </a:tcPr>
                </a:tc>
              </a:tr>
              <a:tr h="805649">
                <a:tc rowSpan="2">
                  <a:txBody>
                    <a:bodyPr/>
                    <a:lstStyle/>
                    <a:p>
                      <a:r>
                        <a:rPr lang="en-US" noProof="0" dirty="0" smtClean="0"/>
                        <a:t>Decision based on </a:t>
                      </a:r>
                      <a:r>
                        <a:rPr lang="en-US" i="1" noProof="0" dirty="0" smtClean="0"/>
                        <a:t>observed score</a:t>
                      </a:r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Negative BSA</a:t>
                      </a:r>
                      <a:endParaRPr lang="en-US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Correct classification</a:t>
                      </a:r>
                      <a:endParaRPr lang="en-US" noProof="0" dirty="0"/>
                    </a:p>
                  </a:txBody>
                  <a:tcPr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Misclassification</a:t>
                      </a:r>
                    </a:p>
                    <a:p>
                      <a:r>
                        <a:rPr lang="en-US" i="1" noProof="0" dirty="0" smtClean="0"/>
                        <a:t>False negative</a:t>
                      </a:r>
                      <a:endParaRPr lang="en-US" i="1" noProof="0" dirty="0"/>
                    </a:p>
                  </a:txBody>
                  <a:tcPr>
                    <a:solidFill>
                      <a:srgbClr val="FF0000">
                        <a:alpha val="50000"/>
                      </a:srgbClr>
                    </a:solidFill>
                  </a:tcPr>
                </a:tc>
              </a:tr>
              <a:tr h="77312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Positive</a:t>
                      </a:r>
                      <a:r>
                        <a:rPr lang="en-US" baseline="0" noProof="0" dirty="0" smtClean="0"/>
                        <a:t> </a:t>
                      </a:r>
                      <a:r>
                        <a:rPr lang="en-US" noProof="0" dirty="0" smtClean="0"/>
                        <a:t>BSA</a:t>
                      </a:r>
                      <a:endParaRPr lang="en-US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Misclassification </a:t>
                      </a:r>
                    </a:p>
                    <a:p>
                      <a:r>
                        <a:rPr lang="en-US" i="1" noProof="0" dirty="0" smtClean="0"/>
                        <a:t>False</a:t>
                      </a:r>
                      <a:r>
                        <a:rPr lang="en-US" i="1" baseline="0" noProof="0" dirty="0" smtClean="0"/>
                        <a:t> positive</a:t>
                      </a:r>
                      <a:endParaRPr lang="en-US" i="1" noProof="0" dirty="0"/>
                    </a:p>
                  </a:txBody>
                  <a:tcP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Correct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/>
                        <a:t>classificatie</a:t>
                      </a:r>
                      <a:endParaRPr lang="en-US" noProof="0" dirty="0" smtClean="0"/>
                    </a:p>
                  </a:txBody>
                  <a:tcPr>
                    <a:solidFill>
                      <a:schemeClr val="accent3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89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Results     </a:t>
            </a:r>
            <a:r>
              <a:rPr lang="en-US" sz="3200" dirty="0" smtClean="0">
                <a:solidFill>
                  <a:srgbClr val="004C57"/>
                </a:solidFill>
              </a:rPr>
              <a:t/>
            </a:r>
            <a:br>
              <a:rPr lang="en-US" sz="3200" dirty="0" smtClean="0">
                <a:solidFill>
                  <a:srgbClr val="004C57"/>
                </a:solidFill>
              </a:rPr>
            </a:br>
            <a:r>
              <a:rPr lang="en-US" dirty="0" smtClean="0">
                <a:solidFill>
                  <a:srgbClr val="004C57"/>
                </a:solidFill>
              </a:rPr>
              <a:t>Compensatory vs. conjunctive rule</a:t>
            </a:r>
            <a:endParaRPr lang="en-US" dirty="0">
              <a:solidFill>
                <a:srgbClr val="004C57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err="1" smtClean="0"/>
              <a:t>Compensatory</a:t>
            </a:r>
            <a:r>
              <a:rPr lang="nl-NL" sz="2400" dirty="0" smtClean="0">
                <a:sym typeface="Wingdings" panose="05000000000000000000" pitchFamily="2" charset="2"/>
              </a:rPr>
              <a:t> </a:t>
            </a:r>
            <a:r>
              <a:rPr lang="nl-NL" sz="2400" dirty="0" err="1" smtClean="0">
                <a:sym typeface="Wingdings" panose="05000000000000000000" pitchFamily="2" charset="2"/>
              </a:rPr>
              <a:t>lower</a:t>
            </a:r>
            <a:r>
              <a:rPr lang="nl-NL" sz="2400" dirty="0" smtClean="0">
                <a:sym typeface="Wingdings" panose="05000000000000000000" pitchFamily="2" charset="2"/>
              </a:rPr>
              <a:t> </a:t>
            </a:r>
            <a:r>
              <a:rPr lang="nl-NL" sz="2400" dirty="0" err="1" smtClean="0">
                <a:sym typeface="Wingdings" panose="05000000000000000000" pitchFamily="2" charset="2"/>
              </a:rPr>
              <a:t>proportion</a:t>
            </a:r>
            <a:r>
              <a:rPr lang="nl-NL" sz="2400" dirty="0" smtClean="0">
                <a:sym typeface="Wingdings" panose="05000000000000000000" pitchFamily="2" charset="2"/>
              </a:rPr>
              <a:t> </a:t>
            </a:r>
            <a:r>
              <a:rPr lang="nl-NL" sz="2400" dirty="0" err="1" smtClean="0">
                <a:sym typeface="Wingdings" panose="05000000000000000000" pitchFamily="2" charset="2"/>
              </a:rPr>
              <a:t>misclassifications</a:t>
            </a:r>
            <a:endParaRPr lang="nl-NL" sz="2400" dirty="0" smtClean="0"/>
          </a:p>
          <a:p>
            <a:pPr lvl="1"/>
            <a:endParaRPr lang="nl-NL" sz="2400" dirty="0"/>
          </a:p>
          <a:p>
            <a:pPr lvl="1"/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indent="0">
              <a:buNone/>
            </a:pPr>
            <a:endParaRPr lang="nl-NL" sz="2400" dirty="0" smtClean="0">
              <a:sym typeface="Wingdings" panose="05000000000000000000" pitchFamily="2" charset="2"/>
            </a:endParaRPr>
          </a:p>
          <a:p>
            <a:endParaRPr lang="nl-NL" sz="2400" dirty="0" smtClean="0"/>
          </a:p>
          <a:p>
            <a:endParaRPr lang="nl-NL" sz="2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853023" y="4560384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853023" y="3515205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15220"/>
              </p:ext>
            </p:extLst>
          </p:nvPr>
        </p:nvGraphicFramePr>
        <p:xfrm>
          <a:off x="1486026" y="1844620"/>
          <a:ext cx="3352165" cy="4109093"/>
        </p:xfrm>
        <a:graphic>
          <a:graphicData uri="http://schemas.openxmlformats.org/drawingml/2006/table">
            <a:tbl>
              <a:tblPr firstRow="1" firstCol="1" bandRow="1"/>
              <a:tblGrid>
                <a:gridCol w="859472"/>
                <a:gridCol w="619760"/>
                <a:gridCol w="888048"/>
                <a:gridCol w="984885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Rule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GPA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Proportion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Error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4853023" y="5629136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6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Results     </a:t>
            </a:r>
            <a:r>
              <a:rPr lang="en-US" sz="3200" dirty="0" smtClean="0">
                <a:solidFill>
                  <a:srgbClr val="004C57"/>
                </a:solidFill>
              </a:rPr>
              <a:t/>
            </a:r>
            <a:br>
              <a:rPr lang="en-US" sz="3200" dirty="0" smtClean="0">
                <a:solidFill>
                  <a:srgbClr val="004C57"/>
                </a:solidFill>
              </a:rPr>
            </a:br>
            <a:r>
              <a:rPr lang="en-US" dirty="0" smtClean="0">
                <a:solidFill>
                  <a:srgbClr val="004C57"/>
                </a:solidFill>
              </a:rPr>
              <a:t>Compensatory vs. conjunctive rule</a:t>
            </a:r>
            <a:endParaRPr lang="en-US" dirty="0">
              <a:solidFill>
                <a:srgbClr val="004C57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err="1" smtClean="0"/>
              <a:t>Compensatory</a:t>
            </a:r>
            <a:r>
              <a:rPr lang="nl-NL" sz="2400" dirty="0" smtClean="0">
                <a:sym typeface="Wingdings" panose="05000000000000000000" pitchFamily="2" charset="2"/>
              </a:rPr>
              <a:t> </a:t>
            </a:r>
            <a:r>
              <a:rPr lang="nl-NL" sz="2400" dirty="0" err="1" smtClean="0">
                <a:sym typeface="Wingdings" panose="05000000000000000000" pitchFamily="2" charset="2"/>
              </a:rPr>
              <a:t>lower</a:t>
            </a:r>
            <a:r>
              <a:rPr lang="nl-NL" sz="2400" dirty="0" smtClean="0">
                <a:sym typeface="Wingdings" panose="05000000000000000000" pitchFamily="2" charset="2"/>
              </a:rPr>
              <a:t> </a:t>
            </a:r>
            <a:r>
              <a:rPr lang="nl-NL" sz="2400" dirty="0" err="1" smtClean="0">
                <a:sym typeface="Wingdings" panose="05000000000000000000" pitchFamily="2" charset="2"/>
              </a:rPr>
              <a:t>proportion</a:t>
            </a:r>
            <a:r>
              <a:rPr lang="nl-NL" sz="2400" dirty="0" smtClean="0">
                <a:sym typeface="Wingdings" panose="05000000000000000000" pitchFamily="2" charset="2"/>
              </a:rPr>
              <a:t> </a:t>
            </a:r>
            <a:r>
              <a:rPr lang="nl-NL" sz="2400" dirty="0" err="1" smtClean="0">
                <a:sym typeface="Wingdings" panose="05000000000000000000" pitchFamily="2" charset="2"/>
              </a:rPr>
              <a:t>misclassifications</a:t>
            </a:r>
            <a:endParaRPr lang="nl-NL" sz="2400" dirty="0" smtClean="0"/>
          </a:p>
          <a:p>
            <a:pPr lvl="1"/>
            <a:endParaRPr lang="nl-NL" sz="2400" dirty="0"/>
          </a:p>
          <a:p>
            <a:pPr lvl="1"/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indent="0">
              <a:buNone/>
            </a:pPr>
            <a:endParaRPr lang="nl-NL" sz="2400" dirty="0" smtClean="0">
              <a:sym typeface="Wingdings" panose="05000000000000000000" pitchFamily="2" charset="2"/>
            </a:endParaRPr>
          </a:p>
          <a:p>
            <a:endParaRPr lang="nl-NL" sz="2400" dirty="0" smtClean="0"/>
          </a:p>
          <a:p>
            <a:endParaRPr lang="nl-NL" sz="2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711674" y="4824391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711674" y="3703661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116030"/>
              </p:ext>
            </p:extLst>
          </p:nvPr>
        </p:nvGraphicFramePr>
        <p:xfrm>
          <a:off x="1486026" y="1844620"/>
          <a:ext cx="4225648" cy="4337375"/>
        </p:xfrm>
        <a:graphic>
          <a:graphicData uri="http://schemas.openxmlformats.org/drawingml/2006/table">
            <a:tbl>
              <a:tblPr firstRow="1" firstCol="1" bandRow="1"/>
              <a:tblGrid>
                <a:gridCol w="859472"/>
                <a:gridCol w="479021"/>
                <a:gridCol w="888048"/>
                <a:gridCol w="984885"/>
                <a:gridCol w="1014222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Rule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GPA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Proportion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Error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Sample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True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BSA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5711674" y="5887865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16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Results</a:t>
            </a:r>
            <a:r>
              <a:rPr lang="en-US" sz="3600" dirty="0" smtClean="0"/>
              <a:t>     </a:t>
            </a:r>
            <a:r>
              <a:rPr lang="en-US" sz="3600" dirty="0" smtClean="0">
                <a:solidFill>
                  <a:srgbClr val="004C57"/>
                </a:solidFill>
              </a:rPr>
              <a:t/>
            </a:r>
            <a:br>
              <a:rPr lang="en-US" sz="3600" dirty="0" smtClean="0">
                <a:solidFill>
                  <a:srgbClr val="004C57"/>
                </a:solidFill>
              </a:rPr>
            </a:br>
            <a:r>
              <a:rPr lang="en-US" dirty="0" smtClean="0">
                <a:solidFill>
                  <a:srgbClr val="004C57"/>
                </a:solidFill>
              </a:rPr>
              <a:t>Compensatory vs. conjunctive rule</a:t>
            </a:r>
            <a:endParaRPr lang="en-US" dirty="0">
              <a:solidFill>
                <a:srgbClr val="004C57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Compensatory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higher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sensitivity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rate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/>
              </a:rPr>
              <a:t> </a:t>
            </a:r>
            <a:r>
              <a:rPr lang="nl-NL" dirty="0" err="1" smtClean="0">
                <a:sym typeface="Wingdings"/>
              </a:rPr>
              <a:t>lower</a:t>
            </a:r>
            <a:r>
              <a:rPr lang="nl-NL" dirty="0" smtClean="0">
                <a:sym typeface="Wingdings"/>
              </a:rPr>
              <a:t> </a:t>
            </a:r>
            <a:r>
              <a:rPr lang="nl-NL" dirty="0" err="1" smtClean="0">
                <a:sym typeface="Wingdings"/>
              </a:rPr>
              <a:t>false</a:t>
            </a:r>
            <a:r>
              <a:rPr lang="nl-NL" dirty="0" smtClean="0">
                <a:sym typeface="Wingdings"/>
              </a:rPr>
              <a:t> </a:t>
            </a:r>
            <a:r>
              <a:rPr lang="nl-NL" dirty="0" err="1" smtClean="0">
                <a:sym typeface="Wingdings"/>
              </a:rPr>
              <a:t>negative</a:t>
            </a:r>
            <a:r>
              <a:rPr lang="nl-NL" dirty="0" smtClean="0">
                <a:sym typeface="Wingdings"/>
              </a:rPr>
              <a:t> </a:t>
            </a:r>
            <a:r>
              <a:rPr lang="nl-NL" dirty="0" err="1" smtClean="0">
                <a:sym typeface="Wingdings"/>
              </a:rPr>
              <a:t>rate</a:t>
            </a:r>
            <a:endParaRPr lang="nl-NL" dirty="0" smtClean="0"/>
          </a:p>
          <a:p>
            <a:r>
              <a:rPr lang="nl-NL" dirty="0" err="1" smtClean="0"/>
              <a:t>Compensatory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lower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specificity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rate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/>
              </a:rPr>
              <a:t> </a:t>
            </a:r>
            <a:r>
              <a:rPr lang="nl-NL" dirty="0" err="1" smtClean="0">
                <a:sym typeface="Wingdings"/>
              </a:rPr>
              <a:t>higher</a:t>
            </a:r>
            <a:r>
              <a:rPr lang="nl-NL" dirty="0" smtClean="0">
                <a:sym typeface="Wingdings"/>
              </a:rPr>
              <a:t> </a:t>
            </a:r>
            <a:r>
              <a:rPr lang="nl-NL" dirty="0" err="1" smtClean="0">
                <a:sym typeface="Wingdings"/>
              </a:rPr>
              <a:t>false</a:t>
            </a:r>
            <a:r>
              <a:rPr lang="nl-NL" dirty="0" smtClean="0">
                <a:sym typeface="Wingdings"/>
              </a:rPr>
              <a:t> </a:t>
            </a:r>
            <a:r>
              <a:rPr lang="nl-NL" dirty="0" err="1" smtClean="0">
                <a:sym typeface="Wingdings"/>
              </a:rPr>
              <a:t>positive</a:t>
            </a:r>
            <a:r>
              <a:rPr lang="nl-NL" dirty="0" smtClean="0">
                <a:sym typeface="Wingdings"/>
              </a:rPr>
              <a:t> </a:t>
            </a:r>
            <a:r>
              <a:rPr lang="nl-NL" dirty="0" err="1" smtClean="0">
                <a:sym typeface="Wingdings"/>
              </a:rPr>
              <a:t>rate</a:t>
            </a:r>
            <a:endParaRPr lang="nl-NL" dirty="0" smtClean="0"/>
          </a:p>
          <a:p>
            <a:pPr lvl="1"/>
            <a:endParaRPr lang="nl-NL" sz="2400" dirty="0"/>
          </a:p>
          <a:p>
            <a:pPr lvl="1"/>
            <a:endParaRPr lang="nl-NL" sz="2400" dirty="0" smtClean="0"/>
          </a:p>
          <a:p>
            <a:endParaRPr lang="nl-NL" sz="2400" dirty="0" smtClean="0"/>
          </a:p>
          <a:p>
            <a:endParaRPr lang="nl-NL" sz="2400" dirty="0" smtClean="0"/>
          </a:p>
          <a:p>
            <a:pPr marL="0" indent="0">
              <a:buNone/>
            </a:pPr>
            <a:endParaRPr lang="nl-NL" sz="2400" dirty="0" smtClean="0">
              <a:sym typeface="Wingdings" panose="05000000000000000000" pitchFamily="2" charset="2"/>
            </a:endParaRPr>
          </a:p>
          <a:p>
            <a:endParaRPr lang="nl-NL" sz="2400" dirty="0" smtClean="0"/>
          </a:p>
          <a:p>
            <a:endParaRPr lang="nl-NL" sz="2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980023" y="5094528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980023" y="3827269"/>
            <a:ext cx="6392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072876"/>
              </p:ext>
            </p:extLst>
          </p:nvPr>
        </p:nvGraphicFramePr>
        <p:xfrm>
          <a:off x="1486026" y="2152520"/>
          <a:ext cx="5236210" cy="4109093"/>
        </p:xfrm>
        <a:graphic>
          <a:graphicData uri="http://schemas.openxmlformats.org/drawingml/2006/table">
            <a:tbl>
              <a:tblPr firstRow="1" firstCol="1" bandRow="1"/>
              <a:tblGrid>
                <a:gridCol w="859472"/>
                <a:gridCol w="619760"/>
                <a:gridCol w="888048"/>
                <a:gridCol w="984885"/>
                <a:gridCol w="937260"/>
                <a:gridCol w="946785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Rule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GPA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Proportion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Error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Sensitivity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Specificity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27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4C57"/>
                </a:solidFill>
              </a:rPr>
              <a:t>Conclusion &amp; Discussion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Decision accuracy important 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Compensatory decision rule: relatively fewer false negatives and more false positives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 depends on specific setting &amp; tests used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Focus on both specific decision rule as well as selected tests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482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47935" y="4366421"/>
            <a:ext cx="8172000" cy="828000"/>
          </a:xfrm>
        </p:spPr>
        <p:txBody>
          <a:bodyPr/>
          <a:lstStyle/>
          <a:p>
            <a:r>
              <a:rPr lang="en-US" sz="3600" dirty="0" smtClean="0">
                <a:solidFill>
                  <a:srgbClr val="004C57"/>
                </a:solidFill>
              </a:rPr>
              <a:t>Thank you for your attention!</a:t>
            </a:r>
            <a:br>
              <a:rPr lang="en-US" sz="3600" dirty="0" smtClean="0">
                <a:solidFill>
                  <a:srgbClr val="004C57"/>
                </a:solidFill>
              </a:rPr>
            </a:br>
            <a:r>
              <a:rPr lang="en-US" sz="3600" dirty="0" smtClean="0">
                <a:solidFill>
                  <a:srgbClr val="004C57"/>
                </a:solidFill>
              </a:rPr>
              <a:t>										</a:t>
            </a:r>
            <a:r>
              <a:rPr lang="en-US" sz="3600" dirty="0" smtClean="0">
                <a:solidFill>
                  <a:srgbClr val="FF9E00"/>
                </a:solidFill>
              </a:rPr>
              <a:t>	Questions?</a:t>
            </a:r>
            <a:endParaRPr lang="en-US" sz="3600" dirty="0">
              <a:solidFill>
                <a:srgbClr val="FF9E00"/>
              </a:solidFill>
            </a:endParaRPr>
          </a:p>
        </p:txBody>
      </p:sp>
      <p:sp>
        <p:nvSpPr>
          <p:cNvPr id="3" name="Titel 4"/>
          <p:cNvSpPr txBox="1">
            <a:spLocks/>
          </p:cNvSpPr>
          <p:nvPr/>
        </p:nvSpPr>
        <p:spPr>
          <a:xfrm>
            <a:off x="4483944" y="6030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800" b="0" i="0" kern="1200" baseline="0">
                <a:solidFill>
                  <a:schemeClr val="tx2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1600" dirty="0" smtClean="0">
                <a:solidFill>
                  <a:srgbClr val="004C57"/>
                </a:solidFill>
              </a:rPr>
              <a:t>Contact: yocarini@fsw.eur.nl</a:t>
            </a:r>
            <a:endParaRPr lang="en-US" sz="1600" dirty="0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0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smus_Corporate_v1">
  <a:themeElements>
    <a:clrScheme name="EUR_FSW">
      <a:dk1>
        <a:srgbClr val="002328"/>
      </a:dk1>
      <a:lt1>
        <a:sysClr val="window" lastClr="FFFFFF"/>
      </a:lt1>
      <a:dk2>
        <a:srgbClr val="FF9E00"/>
      </a:dk2>
      <a:lt2>
        <a:srgbClr val="9C9C9C"/>
      </a:lt2>
      <a:accent1>
        <a:srgbClr val="FF9E00"/>
      </a:accent1>
      <a:accent2>
        <a:srgbClr val="00B4D2"/>
      </a:accent2>
      <a:accent3>
        <a:srgbClr val="00A22E"/>
      </a:accent3>
      <a:accent4>
        <a:srgbClr val="FFD700"/>
      </a:accent4>
      <a:accent5>
        <a:srgbClr val="801A99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_FSW_EN_v2 [Read-Only]" id="{B5E27F29-74DF-4728-910A-03731F0EE7A2}" vid="{523F1CA0-40EE-40E9-93ED-10C39A71FE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september OSLO</Template>
  <TotalTime>1602</TotalTime>
  <Words>448</Words>
  <Application>Microsoft Office PowerPoint</Application>
  <PresentationFormat>On-screen Show (4:3)</PresentationFormat>
  <Paragraphs>330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Museo Sans 100</vt:lpstr>
      <vt:lpstr>Museo Sans 500</vt:lpstr>
      <vt:lpstr>Museo Sans 700</vt:lpstr>
      <vt:lpstr>Museo Sans 900</vt:lpstr>
      <vt:lpstr>Times New Roman</vt:lpstr>
      <vt:lpstr>Wingdings</vt:lpstr>
      <vt:lpstr>Erasmus_Corporate_v1</vt:lpstr>
      <vt:lpstr>Comparing Decision  Rules</vt:lpstr>
      <vt:lpstr>Decision accuracy of BSA decision</vt:lpstr>
      <vt:lpstr>Results      Compensatory vs. conjunctive rule</vt:lpstr>
      <vt:lpstr>Results      Compensatory vs. conjunctive rule</vt:lpstr>
      <vt:lpstr>Results      Compensatory vs. conjunctive rule</vt:lpstr>
      <vt:lpstr>Conclusion &amp; Discussion</vt:lpstr>
      <vt:lpstr>Thank you for your attention!            Questions?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Decision Rules</dc:title>
  <dc:subject/>
  <dc:creator>I.E. Yocarini</dc:creator>
  <cp:keywords/>
  <dc:description>FSW presentatie _x000d_versie 2.0 - april 2015_x000d_Ontwerp: Fabrique_x000d_Sjabloon: Ton Persoon</dc:description>
  <cp:lastModifiedBy>I.E. Yocarini</cp:lastModifiedBy>
  <cp:revision>346</cp:revision>
  <cp:lastPrinted>2016-03-15T08:43:59Z</cp:lastPrinted>
  <dcterms:created xsi:type="dcterms:W3CDTF">2015-08-27T09:57:32Z</dcterms:created>
  <dcterms:modified xsi:type="dcterms:W3CDTF">2016-03-17T09:21:49Z</dcterms:modified>
  <cp:category/>
</cp:coreProperties>
</file>